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84" r:id="rId5"/>
    <p:sldId id="271" r:id="rId7"/>
    <p:sldId id="272" r:id="rId8"/>
    <p:sldId id="281" r:id="rId9"/>
    <p:sldId id="282" r:id="rId10"/>
    <p:sldId id="258" r:id="rId11"/>
    <p:sldId id="259" r:id="rId12"/>
    <p:sldId id="285" r:id="rId13"/>
    <p:sldId id="286" r:id="rId14"/>
    <p:sldId id="267" r:id="rId15"/>
    <p:sldId id="263" r:id="rId16"/>
    <p:sldId id="264" r:id="rId17"/>
    <p:sldId id="266" r:id="rId18"/>
    <p:sldId id="291" r:id="rId19"/>
    <p:sldId id="289"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A044"/>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81" d="100"/>
          <a:sy n="81" d="100"/>
        </p:scale>
        <p:origin x="390" y="60"/>
      </p:cViewPr>
      <p:guideLst>
        <p:guide orient="horz" pos="206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5" Type="http://schemas.openxmlformats.org/officeDocument/2006/relationships/tags" Target="tags/tag67.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23.wmf"/><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38.wmf"/><Relationship Id="rId7" Type="http://schemas.openxmlformats.org/officeDocument/2006/relationships/image" Target="../media/image37.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9.wmf"/><Relationship Id="rId7" Type="http://schemas.openxmlformats.org/officeDocument/2006/relationships/image" Target="../media/image48.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3.wmf"/><Relationship Id="rId7" Type="http://schemas.openxmlformats.org/officeDocument/2006/relationships/image" Target="../media/image62.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974E5A-8403-49BD-B1A8-4DD8B71E89B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科研助理岗位描述</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多图，物理层，窃听，无人机，地面写作干扰的图</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文字不要这么多，定义几句话</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加一页团队介绍</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成果</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FCAC9D-4DB1-4C43-9C3D-2A1F320BC3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1FA538-5F5D-416D-A366-CC78A227FC5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004860-9E35-402F-8166-56AEBB42C066}" type="slidenum">
              <a:rPr lang="zh-CN" altLang="en-US" smtClean="0"/>
            </a:fld>
            <a:endParaRPr lang="zh-CN" altLang="en-US"/>
          </a:p>
        </p:txBody>
      </p:sp>
      <p:pic>
        <p:nvPicPr>
          <p:cNvPr id="7" name="图片 6"/>
          <p:cNvPicPr>
            <a:picLocks noChangeAspect="1"/>
          </p:cNvPicPr>
          <p:nvPr userDrawn="1"/>
        </p:nvPicPr>
        <p:blipFill rotWithShape="1">
          <a:blip r:embed="rId2"/>
          <a:srcRect l="46122" t="47364"/>
          <a:stretch>
            <a:fillRect/>
          </a:stretch>
        </p:blipFill>
        <p:spPr>
          <a:xfrm>
            <a:off x="0" y="0"/>
            <a:ext cx="4657718" cy="4912925"/>
          </a:xfrm>
          <a:prstGeom prst="rect">
            <a:avLst/>
          </a:prstGeom>
        </p:spPr>
      </p:pic>
      <p:sp>
        <p:nvSpPr>
          <p:cNvPr id="8" name="文本框 7"/>
          <p:cNvSpPr txBox="1"/>
          <p:nvPr userDrawn="1"/>
        </p:nvSpPr>
        <p:spPr>
          <a:xfrm>
            <a:off x="335279" y="248224"/>
            <a:ext cx="3966150" cy="523220"/>
          </a:xfrm>
          <a:prstGeom prst="rect">
            <a:avLst/>
          </a:prstGeom>
          <a:noFill/>
        </p:spPr>
        <p:txBody>
          <a:bodyPr wrap="none" rtlCol="0">
            <a:spAutoFit/>
          </a:bodyPr>
          <a:lstStyle/>
          <a:p>
            <a:r>
              <a:rPr lang="en-US" altLang="zh-CN" sz="2800" b="1" dirty="0">
                <a:solidFill>
                  <a:schemeClr val="bg1"/>
                </a:solidFill>
                <a:latin typeface="微软雅黑" panose="020B0503020204020204" charset="-122"/>
                <a:ea typeface="微软雅黑" panose="020B0503020204020204" charset="-122"/>
              </a:rPr>
              <a:t>01 </a:t>
            </a:r>
            <a:r>
              <a:rPr lang="zh-CN" altLang="en-US" sz="2800" b="1" dirty="0">
                <a:solidFill>
                  <a:schemeClr val="bg1"/>
                </a:solidFill>
                <a:latin typeface="微软雅黑" panose="020B0503020204020204" charset="-122"/>
                <a:ea typeface="微软雅黑" panose="020B0503020204020204" charset="-122"/>
              </a:rPr>
              <a:t>请插入您的标题内容</a:t>
            </a:r>
            <a:endParaRPr lang="zh-CN" altLang="en-US" sz="28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004860-9E35-402F-8166-56AEBB42C066}" type="slidenum">
              <a:rPr lang="zh-CN" altLang="en-US" smtClean="0"/>
            </a:fld>
            <a:endParaRPr lang="zh-CN" altLang="en-US"/>
          </a:p>
        </p:txBody>
      </p:sp>
      <p:pic>
        <p:nvPicPr>
          <p:cNvPr id="7" name="图片 6"/>
          <p:cNvPicPr>
            <a:picLocks noChangeAspect="1"/>
          </p:cNvPicPr>
          <p:nvPr userDrawn="1"/>
        </p:nvPicPr>
        <p:blipFill rotWithShape="1">
          <a:blip r:embed="rId2"/>
          <a:srcRect l="46122" t="47364"/>
          <a:stretch>
            <a:fillRect/>
          </a:stretch>
        </p:blipFill>
        <p:spPr>
          <a:xfrm>
            <a:off x="0" y="0"/>
            <a:ext cx="4657718" cy="4912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004860-9E35-402F-8166-56AEBB42C066}" type="slidenum">
              <a:rPr lang="zh-CN" altLang="en-US" smtClean="0"/>
            </a:fld>
            <a:endParaRPr lang="zh-CN" altLang="en-US"/>
          </a:p>
        </p:txBody>
      </p:sp>
      <p:pic>
        <p:nvPicPr>
          <p:cNvPr id="7" name="图片 6"/>
          <p:cNvPicPr>
            <a:picLocks noChangeAspect="1"/>
          </p:cNvPicPr>
          <p:nvPr userDrawn="1"/>
        </p:nvPicPr>
        <p:blipFill rotWithShape="1">
          <a:blip r:embed="rId2"/>
          <a:srcRect l="46122" t="47364"/>
          <a:stretch>
            <a:fillRect/>
          </a:stretch>
        </p:blipFill>
        <p:spPr>
          <a:xfrm>
            <a:off x="0" y="0"/>
            <a:ext cx="4657718" cy="4912925"/>
          </a:xfrm>
          <a:prstGeom prst="rect">
            <a:avLst/>
          </a:prstGeom>
        </p:spPr>
      </p:pic>
      <p:sp>
        <p:nvSpPr>
          <p:cNvPr id="8" name="文本框 7"/>
          <p:cNvSpPr txBox="1"/>
          <p:nvPr userDrawn="1"/>
        </p:nvSpPr>
        <p:spPr>
          <a:xfrm>
            <a:off x="335279" y="248224"/>
            <a:ext cx="3966150" cy="523220"/>
          </a:xfrm>
          <a:prstGeom prst="rect">
            <a:avLst/>
          </a:prstGeom>
          <a:noFill/>
        </p:spPr>
        <p:txBody>
          <a:bodyPr wrap="none" rtlCol="0">
            <a:spAutoFit/>
          </a:bodyPr>
          <a:lstStyle/>
          <a:p>
            <a:r>
              <a:rPr lang="en-US" altLang="zh-CN" sz="2800" b="1" dirty="0">
                <a:solidFill>
                  <a:schemeClr val="bg1"/>
                </a:solidFill>
                <a:latin typeface="微软雅黑" panose="020B0503020204020204" charset="-122"/>
                <a:ea typeface="微软雅黑" panose="020B0503020204020204" charset="-122"/>
              </a:rPr>
              <a:t>03 </a:t>
            </a:r>
            <a:r>
              <a:rPr lang="zh-CN" altLang="en-US" sz="2800" b="1" dirty="0">
                <a:solidFill>
                  <a:schemeClr val="bg1"/>
                </a:solidFill>
                <a:latin typeface="微软雅黑" panose="020B0503020204020204" charset="-122"/>
                <a:ea typeface="微软雅黑" panose="020B0503020204020204" charset="-122"/>
              </a:rPr>
              <a:t>请插入您的标题内容</a:t>
            </a:r>
            <a:endParaRPr lang="zh-CN" altLang="en-US" sz="28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004860-9E35-402F-8166-56AEBB42C066}" type="slidenum">
              <a:rPr lang="zh-CN" altLang="en-US" smtClean="0"/>
            </a:fld>
            <a:endParaRPr lang="zh-CN" altLang="en-US"/>
          </a:p>
        </p:txBody>
      </p:sp>
      <p:pic>
        <p:nvPicPr>
          <p:cNvPr id="7" name="图片 6"/>
          <p:cNvPicPr>
            <a:picLocks noChangeAspect="1"/>
          </p:cNvPicPr>
          <p:nvPr userDrawn="1"/>
        </p:nvPicPr>
        <p:blipFill rotWithShape="1">
          <a:blip r:embed="rId2"/>
          <a:srcRect l="46122" t="47364"/>
          <a:stretch>
            <a:fillRect/>
          </a:stretch>
        </p:blipFill>
        <p:spPr>
          <a:xfrm>
            <a:off x="0" y="0"/>
            <a:ext cx="4657718" cy="4912925"/>
          </a:xfrm>
          <a:prstGeom prst="rect">
            <a:avLst/>
          </a:prstGeom>
        </p:spPr>
      </p:pic>
      <p:sp>
        <p:nvSpPr>
          <p:cNvPr id="8" name="文本框 7"/>
          <p:cNvSpPr txBox="1"/>
          <p:nvPr userDrawn="1"/>
        </p:nvSpPr>
        <p:spPr>
          <a:xfrm>
            <a:off x="335279" y="248224"/>
            <a:ext cx="3966150" cy="523220"/>
          </a:xfrm>
          <a:prstGeom prst="rect">
            <a:avLst/>
          </a:prstGeom>
          <a:noFill/>
        </p:spPr>
        <p:txBody>
          <a:bodyPr wrap="none" rtlCol="0">
            <a:spAutoFit/>
          </a:bodyPr>
          <a:lstStyle/>
          <a:p>
            <a:r>
              <a:rPr lang="en-US" altLang="zh-CN" sz="2800" b="1" dirty="0">
                <a:solidFill>
                  <a:schemeClr val="bg1"/>
                </a:solidFill>
                <a:latin typeface="微软雅黑" panose="020B0503020204020204" charset="-122"/>
                <a:ea typeface="微软雅黑" panose="020B0503020204020204" charset="-122"/>
              </a:rPr>
              <a:t>04 </a:t>
            </a:r>
            <a:r>
              <a:rPr lang="zh-CN" altLang="en-US" sz="2800" b="1" dirty="0">
                <a:solidFill>
                  <a:schemeClr val="bg1"/>
                </a:solidFill>
                <a:latin typeface="微软雅黑" panose="020B0503020204020204" charset="-122"/>
                <a:ea typeface="微软雅黑" panose="020B0503020204020204" charset="-122"/>
              </a:rPr>
              <a:t>请插入您的标题内容</a:t>
            </a:r>
            <a:endParaRPr lang="zh-CN" altLang="en-US" sz="28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53D39CC-2D3A-4AF4-872D-DA16DB088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004860-9E35-402F-8166-56AEBB42C0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app_helium">
    <p:spTree>
      <p:nvGrpSpPr>
        <p:cNvPr id="1" name=""/>
        <p:cNvGrpSpPr/>
        <p:nvPr/>
      </p:nvGrpSpPr>
      <p:grpSpPr>
        <a:xfrm>
          <a:off x="0" y="0"/>
          <a:ext cx="0" cy="0"/>
          <a:chOff x="0" y="0"/>
          <a:chExt cx="0" cy="0"/>
        </a:xfrm>
      </p:grpSpPr>
      <p:sp>
        <p:nvSpPr>
          <p:cNvPr id="8" name="Picture Placeholder 13"/>
          <p:cNvSpPr>
            <a:spLocks noGrp="1"/>
          </p:cNvSpPr>
          <p:nvPr>
            <p:ph type="pic" sz="quarter" idx="14"/>
          </p:nvPr>
        </p:nvSpPr>
        <p:spPr>
          <a:xfrm>
            <a:off x="6562529" y="2240280"/>
            <a:ext cx="4234775" cy="2276856"/>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7" Type="http://schemas.openxmlformats.org/officeDocument/2006/relationships/theme" Target="../theme/theme3.xml"/><Relationship Id="rId16" Type="http://schemas.openxmlformats.org/officeDocument/2006/relationships/image" Target="../media/image3.jpeg"/><Relationship Id="rId15" Type="http://schemas.openxmlformats.org/officeDocument/2006/relationships/slideLayout" Target="../slideLayouts/slideLayout37.xml"/><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CAC9D-4DB1-4C43-9C3D-2A1F320BC31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FA538-5F5D-416D-A366-CC78A227FC5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0" advClick="0"/>
    </mc:Choice>
    <mc:Fallback>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3D39CC-2D3A-4AF4-872D-DA16DB08870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04860-9E35-402F-8166-56AEBB42C066}" type="slidenum">
              <a:rPr lang="zh-CN" altLang="en-US" smtClean="0"/>
            </a:fld>
            <a:endParaRPr lang="zh-CN" altLang="en-US"/>
          </a:p>
        </p:txBody>
      </p:sp>
      <p:pic>
        <p:nvPicPr>
          <p:cNvPr id="7" name="图片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3.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image" Target="../media/image45.wmf"/><Relationship Id="rId8" Type="http://schemas.openxmlformats.org/officeDocument/2006/relationships/oleObject" Target="../embeddings/oleObject17.bin"/><Relationship Id="rId7" Type="http://schemas.openxmlformats.org/officeDocument/2006/relationships/image" Target="../media/image44.wmf"/><Relationship Id="rId6" Type="http://schemas.openxmlformats.org/officeDocument/2006/relationships/oleObject" Target="../embeddings/oleObject16.bin"/><Relationship Id="rId5" Type="http://schemas.openxmlformats.org/officeDocument/2006/relationships/image" Target="../media/image43.wmf"/><Relationship Id="rId4" Type="http://schemas.openxmlformats.org/officeDocument/2006/relationships/oleObject" Target="../embeddings/oleObject15.bin"/><Relationship Id="rId3" Type="http://schemas.openxmlformats.org/officeDocument/2006/relationships/image" Target="../media/image42.wmf"/><Relationship Id="rId2" Type="http://schemas.openxmlformats.org/officeDocument/2006/relationships/oleObject" Target="../embeddings/oleObject14.bin"/><Relationship Id="rId19" Type="http://schemas.openxmlformats.org/officeDocument/2006/relationships/vmlDrawing" Target="../drawings/vmlDrawing3.vml"/><Relationship Id="rId18" Type="http://schemas.openxmlformats.org/officeDocument/2006/relationships/slideLayout" Target="../slideLayouts/slideLayout18.xml"/><Relationship Id="rId17" Type="http://schemas.openxmlformats.org/officeDocument/2006/relationships/image" Target="../media/image49.wmf"/><Relationship Id="rId16" Type="http://schemas.openxmlformats.org/officeDocument/2006/relationships/oleObject" Target="../embeddings/oleObject21.bin"/><Relationship Id="rId15" Type="http://schemas.openxmlformats.org/officeDocument/2006/relationships/image" Target="../media/image48.wmf"/><Relationship Id="rId14" Type="http://schemas.openxmlformats.org/officeDocument/2006/relationships/oleObject" Target="../embeddings/oleObject20.bin"/><Relationship Id="rId13" Type="http://schemas.openxmlformats.org/officeDocument/2006/relationships/image" Target="../media/image47.wmf"/><Relationship Id="rId12" Type="http://schemas.openxmlformats.org/officeDocument/2006/relationships/oleObject" Target="../embeddings/oleObject19.bin"/><Relationship Id="rId11" Type="http://schemas.openxmlformats.org/officeDocument/2006/relationships/image" Target="../media/image46.wmf"/><Relationship Id="rId10" Type="http://schemas.openxmlformats.org/officeDocument/2006/relationships/oleObject" Target="../embeddings/oleObject18.bin"/><Relationship Id="rId1"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54.wmf"/><Relationship Id="rId5" Type="http://schemas.openxmlformats.org/officeDocument/2006/relationships/oleObject" Target="../embeddings/oleObject22.bin"/><Relationship Id="rId4" Type="http://schemas.openxmlformats.org/officeDocument/2006/relationships/image" Target="../media/image53.emf"/><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s>
</file>

<file path=ppt/slides/_rels/slide12.xml.rels><?xml version="1.0" encoding="UTF-8" standalone="yes"?>
<Relationships xmlns="http://schemas.openxmlformats.org/package/2006/relationships"><Relationship Id="rId9" Type="http://schemas.openxmlformats.org/officeDocument/2006/relationships/image" Target="../media/image59.wmf"/><Relationship Id="rId8" Type="http://schemas.openxmlformats.org/officeDocument/2006/relationships/oleObject" Target="../embeddings/oleObject26.bin"/><Relationship Id="rId7" Type="http://schemas.openxmlformats.org/officeDocument/2006/relationships/image" Target="../media/image58.wmf"/><Relationship Id="rId6" Type="http://schemas.openxmlformats.org/officeDocument/2006/relationships/oleObject" Target="../embeddings/oleObject25.bin"/><Relationship Id="rId5" Type="http://schemas.openxmlformats.org/officeDocument/2006/relationships/image" Target="../media/image57.wmf"/><Relationship Id="rId4" Type="http://schemas.openxmlformats.org/officeDocument/2006/relationships/oleObject" Target="../embeddings/oleObject24.bin"/><Relationship Id="rId3" Type="http://schemas.openxmlformats.org/officeDocument/2006/relationships/image" Target="../media/image56.wmf"/><Relationship Id="rId20" Type="http://schemas.openxmlformats.org/officeDocument/2006/relationships/notesSlide" Target="../notesSlides/notesSlide8.xml"/><Relationship Id="rId2" Type="http://schemas.openxmlformats.org/officeDocument/2006/relationships/oleObject" Target="../embeddings/oleObject23.bin"/><Relationship Id="rId19" Type="http://schemas.openxmlformats.org/officeDocument/2006/relationships/vmlDrawing" Target="../drawings/vmlDrawing5.vml"/><Relationship Id="rId18" Type="http://schemas.openxmlformats.org/officeDocument/2006/relationships/slideLayout" Target="../slideLayouts/slideLayout7.xml"/><Relationship Id="rId17" Type="http://schemas.openxmlformats.org/officeDocument/2006/relationships/image" Target="../media/image63.wmf"/><Relationship Id="rId16" Type="http://schemas.openxmlformats.org/officeDocument/2006/relationships/oleObject" Target="../embeddings/oleObject30.bin"/><Relationship Id="rId15" Type="http://schemas.openxmlformats.org/officeDocument/2006/relationships/image" Target="../media/image62.wmf"/><Relationship Id="rId14" Type="http://schemas.openxmlformats.org/officeDocument/2006/relationships/oleObject" Target="../embeddings/oleObject29.bin"/><Relationship Id="rId13" Type="http://schemas.openxmlformats.org/officeDocument/2006/relationships/image" Target="../media/image61.wmf"/><Relationship Id="rId12" Type="http://schemas.openxmlformats.org/officeDocument/2006/relationships/oleObject" Target="../embeddings/oleObject28.bin"/><Relationship Id="rId11" Type="http://schemas.openxmlformats.org/officeDocument/2006/relationships/image" Target="../media/image60.wmf"/><Relationship Id="rId10" Type="http://schemas.openxmlformats.org/officeDocument/2006/relationships/oleObject" Target="../embeddings/oleObject27.bin"/><Relationship Id="rId1" Type="http://schemas.openxmlformats.org/officeDocument/2006/relationships/image" Target="../media/image55.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1.png"/><Relationship Id="rId7" Type="http://schemas.openxmlformats.org/officeDocument/2006/relationships/image" Target="../media/image70.emf"/><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png"/><Relationship Id="rId3" Type="http://schemas.openxmlformats.org/officeDocument/2006/relationships/image" Target="../media/image66.emf"/><Relationship Id="rId2" Type="http://schemas.openxmlformats.org/officeDocument/2006/relationships/image" Target="../media/image65.png"/><Relationship Id="rId10" Type="http://schemas.openxmlformats.org/officeDocument/2006/relationships/notesSlide" Target="../notesSlides/notesSlide9.xml"/><Relationship Id="rId1" Type="http://schemas.openxmlformats.org/officeDocument/2006/relationships/image" Target="../media/image6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4.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w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image" Target="../media/image15.png"/><Relationship Id="rId7" Type="http://schemas.openxmlformats.org/officeDocument/2006/relationships/image" Target="../media/image14.jpeg"/><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tags" Target="../tags/tag66.xml"/><Relationship Id="rId3" Type="http://schemas.openxmlformats.org/officeDocument/2006/relationships/image" Target="../media/image13.jpeg"/><Relationship Id="rId2" Type="http://schemas.openxmlformats.org/officeDocument/2006/relationships/tags" Target="../tags/tag65.xml"/><Relationship Id="rId10" Type="http://schemas.openxmlformats.org/officeDocument/2006/relationships/notesSlide" Target="../notesSlides/notesSlide4.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6.xml"/><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image" Target="../media/image22.wmf"/><Relationship Id="rId8" Type="http://schemas.openxmlformats.org/officeDocument/2006/relationships/oleObject" Target="../embeddings/oleObject4.bin"/><Relationship Id="rId7" Type="http://schemas.openxmlformats.org/officeDocument/2006/relationships/image" Target="../media/image21.wmf"/><Relationship Id="rId6" Type="http://schemas.openxmlformats.org/officeDocument/2006/relationships/oleObject" Target="../embeddings/oleObject3.bin"/><Relationship Id="rId5" Type="http://schemas.openxmlformats.org/officeDocument/2006/relationships/image" Target="../media/image20.wmf"/><Relationship Id="rId4" Type="http://schemas.openxmlformats.org/officeDocument/2006/relationships/oleObject" Target="../embeddings/oleObject2.bin"/><Relationship Id="rId3" Type="http://schemas.openxmlformats.org/officeDocument/2006/relationships/image" Target="../media/image19.wmf"/><Relationship Id="rId2" Type="http://schemas.openxmlformats.org/officeDocument/2006/relationships/oleObject" Target="../embeddings/oleObject1.bin"/><Relationship Id="rId13" Type="http://schemas.openxmlformats.org/officeDocument/2006/relationships/vmlDrawing" Target="../drawings/vmlDrawing1.vml"/><Relationship Id="rId12" Type="http://schemas.openxmlformats.org/officeDocument/2006/relationships/slideLayout" Target="../slideLayouts/slideLayout7.xml"/><Relationship Id="rId11" Type="http://schemas.openxmlformats.org/officeDocument/2006/relationships/image" Target="../media/image23.wmf"/><Relationship Id="rId10" Type="http://schemas.openxmlformats.org/officeDocument/2006/relationships/oleObject" Target="../embeddings/oleObject5.bin"/><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9" Type="http://schemas.openxmlformats.org/officeDocument/2006/relationships/image" Target="../media/image34.wmf"/><Relationship Id="rId8" Type="http://schemas.openxmlformats.org/officeDocument/2006/relationships/oleObject" Target="../embeddings/oleObject9.bin"/><Relationship Id="rId7" Type="http://schemas.openxmlformats.org/officeDocument/2006/relationships/image" Target="../media/image33.wmf"/><Relationship Id="rId6" Type="http://schemas.openxmlformats.org/officeDocument/2006/relationships/oleObject" Target="../embeddings/oleObject8.bin"/><Relationship Id="rId5" Type="http://schemas.openxmlformats.org/officeDocument/2006/relationships/image" Target="../media/image32.wmf"/><Relationship Id="rId4" Type="http://schemas.openxmlformats.org/officeDocument/2006/relationships/oleObject" Target="../embeddings/oleObject7.bin"/><Relationship Id="rId3" Type="http://schemas.openxmlformats.org/officeDocument/2006/relationships/image" Target="../media/image31.wmf"/><Relationship Id="rId20" Type="http://schemas.openxmlformats.org/officeDocument/2006/relationships/notesSlide" Target="../notesSlides/notesSlide6.xml"/><Relationship Id="rId2" Type="http://schemas.openxmlformats.org/officeDocument/2006/relationships/oleObject" Target="../embeddings/oleObject6.bin"/><Relationship Id="rId19" Type="http://schemas.openxmlformats.org/officeDocument/2006/relationships/vmlDrawing" Target="../drawings/vmlDrawing2.vml"/><Relationship Id="rId18" Type="http://schemas.openxmlformats.org/officeDocument/2006/relationships/slideLayout" Target="../slideLayouts/slideLayout7.xml"/><Relationship Id="rId17" Type="http://schemas.openxmlformats.org/officeDocument/2006/relationships/image" Target="../media/image38.wmf"/><Relationship Id="rId16" Type="http://schemas.openxmlformats.org/officeDocument/2006/relationships/oleObject" Target="../embeddings/oleObject13.bin"/><Relationship Id="rId15" Type="http://schemas.openxmlformats.org/officeDocument/2006/relationships/image" Target="../media/image37.wmf"/><Relationship Id="rId14" Type="http://schemas.openxmlformats.org/officeDocument/2006/relationships/oleObject" Target="../embeddings/oleObject12.bin"/><Relationship Id="rId13" Type="http://schemas.openxmlformats.org/officeDocument/2006/relationships/image" Target="../media/image36.wmf"/><Relationship Id="rId12" Type="http://schemas.openxmlformats.org/officeDocument/2006/relationships/oleObject" Target="../embeddings/oleObject11.bin"/><Relationship Id="rId11" Type="http://schemas.openxmlformats.org/officeDocument/2006/relationships/image" Target="../media/image35.wmf"/><Relationship Id="rId10" Type="http://schemas.openxmlformats.org/officeDocument/2006/relationships/oleObject" Target="../embeddings/oleObject10.bin"/><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80A8"/>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26500" t="47778" r="25625" b="9334"/>
          <a:stretch>
            <a:fillRect/>
          </a:stretch>
        </p:blipFill>
        <p:spPr>
          <a:xfrm>
            <a:off x="2851150" y="3616839"/>
            <a:ext cx="5836920" cy="2941320"/>
          </a:xfrm>
          <a:prstGeom prst="rect">
            <a:avLst/>
          </a:prstGeom>
        </p:spPr>
      </p:pic>
      <p:sp>
        <p:nvSpPr>
          <p:cNvPr id="12" name="矩形 11"/>
          <p:cNvSpPr/>
          <p:nvPr/>
        </p:nvSpPr>
        <p:spPr>
          <a:xfrm>
            <a:off x="5216304" y="2010668"/>
            <a:ext cx="6888480" cy="829945"/>
          </a:xfrm>
          <a:prstGeom prst="rect">
            <a:avLst/>
          </a:prstGeom>
        </p:spPr>
        <p:txBody>
          <a:bodyPr wrap="none">
            <a:spAutoFit/>
          </a:bodyPr>
          <a:lstStyle/>
          <a:p>
            <a:pPr algn="ctr"/>
            <a:r>
              <a:rPr lang="zh-CN" altLang="en-US" sz="4800" b="1" dirty="0">
                <a:solidFill>
                  <a:schemeClr val="bg1"/>
                </a:solidFill>
                <a:latin typeface="微软雅黑" panose="020B0503020204020204" charset="-122"/>
                <a:ea typeface="微软雅黑" panose="020B0503020204020204" charset="-122"/>
              </a:rPr>
              <a:t>科研助理岗位招聘宣讲会</a:t>
            </a:r>
            <a:endParaRPr lang="zh-CN" altLang="en-US" sz="4800" b="1"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9717522" y="4490271"/>
            <a:ext cx="2214880" cy="583565"/>
          </a:xfrm>
          <a:prstGeom prst="rect">
            <a:avLst/>
          </a:prstGeom>
        </p:spPr>
        <p:txBody>
          <a:bodyPr wrap="none">
            <a:spAutoFit/>
          </a:bodyPr>
          <a:lstStyle/>
          <a:p>
            <a:pPr lvl="0" algn="ctr">
              <a:buClrTx/>
              <a:buSzTx/>
              <a:buFontTx/>
            </a:pPr>
            <a:r>
              <a:rPr lang="zh-CN" altLang="en-US" sz="3200" dirty="0">
                <a:solidFill>
                  <a:schemeClr val="bg1"/>
                </a:solidFill>
                <a:latin typeface="黑体" panose="02010609060101010101" charset="-122"/>
                <a:ea typeface="黑体" panose="02010609060101010101" charset="-122"/>
                <a:sym typeface="+mn-ea"/>
              </a:rPr>
              <a:t>教授、博导</a:t>
            </a:r>
            <a:endParaRPr lang="zh-CN" altLang="en-US" sz="3200" dirty="0">
              <a:solidFill>
                <a:schemeClr val="bg1"/>
              </a:solidFill>
              <a:latin typeface="黑体" panose="02010609060101010101" charset="-122"/>
              <a:ea typeface="黑体" panose="02010609060101010101" charset="-122"/>
              <a:sym typeface="+mn-ea"/>
            </a:endParaRPr>
          </a:p>
        </p:txBody>
      </p:sp>
      <p:sp>
        <p:nvSpPr>
          <p:cNvPr id="14" name="矩形 13"/>
          <p:cNvSpPr/>
          <p:nvPr/>
        </p:nvSpPr>
        <p:spPr>
          <a:xfrm>
            <a:off x="7477018" y="3833116"/>
            <a:ext cx="2824480" cy="583565"/>
          </a:xfrm>
          <a:prstGeom prst="rect">
            <a:avLst/>
          </a:prstGeom>
        </p:spPr>
        <p:txBody>
          <a:bodyPr wrap="none">
            <a:spAutoFit/>
          </a:bodyPr>
          <a:lstStyle/>
          <a:p>
            <a:pPr algn="l"/>
            <a:r>
              <a:rPr lang="zh-CN" altLang="en-US" sz="3200" dirty="0">
                <a:solidFill>
                  <a:schemeClr val="bg1"/>
                </a:solidFill>
                <a:latin typeface="黑体" panose="02010609060101010101" charset="-122"/>
                <a:ea typeface="黑体" panose="02010609060101010101" charset="-122"/>
              </a:rPr>
              <a:t>宣讲人：李安 </a:t>
            </a:r>
            <a:endParaRPr lang="zh-CN" altLang="en-US" sz="3200" dirty="0">
              <a:solidFill>
                <a:schemeClr val="bg1"/>
              </a:solidFill>
              <a:latin typeface="黑体" panose="02010609060101010101" charset="-122"/>
              <a:ea typeface="黑体" panose="02010609060101010101" charset="-122"/>
            </a:endParaRPr>
          </a:p>
        </p:txBody>
      </p:sp>
      <p:pic>
        <p:nvPicPr>
          <p:cNvPr id="10" name="文本框 9"/>
          <p:cNvPicPr>
            <a:picLocks noChangeAspect="1"/>
          </p:cNvPicPr>
          <p:nvPr/>
        </p:nvPicPr>
        <p:blipFill>
          <a:blip r:embed="rId2"/>
          <a:stretch>
            <a:fillRect/>
          </a:stretch>
        </p:blipFill>
        <p:spPr>
          <a:xfrm>
            <a:off x="109427" y="231931"/>
            <a:ext cx="6913463" cy="6858594"/>
          </a:xfrm>
          <a:prstGeom prst="rect">
            <a:avLst/>
          </a:prstGeom>
          <a:noFill/>
        </p:spPr>
      </p:pic>
      <p:sp>
        <p:nvSpPr>
          <p:cNvPr id="3" name="矩形 2"/>
          <p:cNvSpPr/>
          <p:nvPr/>
        </p:nvSpPr>
        <p:spPr>
          <a:xfrm>
            <a:off x="7477018" y="5586986"/>
            <a:ext cx="4653280" cy="583565"/>
          </a:xfrm>
          <a:prstGeom prst="rect">
            <a:avLst/>
          </a:prstGeom>
        </p:spPr>
        <p:txBody>
          <a:bodyPr wrap="none">
            <a:spAutoFit/>
          </a:bodyPr>
          <a:lstStyle/>
          <a:p>
            <a:pPr algn="l"/>
            <a:r>
              <a:rPr lang="zh-CN" altLang="en-US" sz="3200" dirty="0">
                <a:solidFill>
                  <a:schemeClr val="bg1"/>
                </a:solidFill>
                <a:latin typeface="黑体" panose="02010609060101010101" charset="-122"/>
                <a:ea typeface="黑体" panose="02010609060101010101" charset="-122"/>
              </a:rPr>
              <a:t>联系方式：</a:t>
            </a:r>
            <a:r>
              <a:rPr lang="en-US" altLang="zh-CN" sz="3200" dirty="0">
                <a:solidFill>
                  <a:schemeClr val="bg1"/>
                </a:solidFill>
                <a:latin typeface="黑体" panose="02010609060101010101" charset="-122"/>
                <a:ea typeface="黑体" panose="02010609060101010101" charset="-122"/>
              </a:rPr>
              <a:t>13361716905</a:t>
            </a:r>
            <a:r>
              <a:rPr lang="zh-CN" altLang="en-US" sz="3200" dirty="0">
                <a:solidFill>
                  <a:schemeClr val="bg1"/>
                </a:solidFill>
                <a:latin typeface="黑体" panose="02010609060101010101" charset="-122"/>
                <a:ea typeface="黑体" panose="02010609060101010101" charset="-122"/>
              </a:rPr>
              <a:t> </a:t>
            </a:r>
            <a:endParaRPr lang="zh-CN" altLang="en-US" sz="3200" dirty="0">
              <a:solidFill>
                <a:schemeClr val="bg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22" presetClass="entr" presetSubtype="8" fill="hold"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500"/>
                                        <p:tgtEl>
                                          <p:spTgt spid="7"/>
                                        </p:tgtEl>
                                      </p:cBhvr>
                                    </p:animEffect>
                                  </p:childTnLst>
                                </p:cTn>
                              </p:par>
                              <p:par>
                                <p:cTn id="11" presetID="16" presetClass="entr" presetSubtype="37" fill="hold" grpId="0" nodeType="withEffect">
                                  <p:stCondLst>
                                    <p:cond delay="3000"/>
                                  </p:stCondLst>
                                  <p:childTnLst>
                                    <p:set>
                                      <p:cBhvr>
                                        <p:cTn id="12" dur="1" fill="hold">
                                          <p:stCondLst>
                                            <p:cond delay="0"/>
                                          </p:stCondLst>
                                        </p:cTn>
                                        <p:tgtEl>
                                          <p:spTgt spid="12"/>
                                        </p:tgtEl>
                                        <p:attrNameLst>
                                          <p:attrName>style.visibility</p:attrName>
                                        </p:attrNameLst>
                                      </p:cBhvr>
                                      <p:to>
                                        <p:strVal val="visible"/>
                                      </p:to>
                                    </p:set>
                                    <p:animEffect transition="in" filter="barn(outVertical)">
                                      <p:cBhvr>
                                        <p:cTn id="13" dur="500"/>
                                        <p:tgtEl>
                                          <p:spTgt spid="12"/>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4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26" presetClass="emph" presetSubtype="0" repeatCount="2000" fill="hold" grpId="1" nodeType="withEffect">
                                  <p:stCondLst>
                                    <p:cond delay="5500"/>
                                  </p:stCondLst>
                                  <p:childTnLst>
                                    <p:animEffect transition="out" filter="fade">
                                      <p:cBhvr>
                                        <p:cTn id="21" dur="500" tmFilter="0, 0; .2, .5; .8, .5; 1, 0"/>
                                        <p:tgtEl>
                                          <p:spTgt spid="12"/>
                                        </p:tgtEl>
                                      </p:cBhvr>
                                    </p:animEffect>
                                    <p:animScale>
                                      <p:cBhvr>
                                        <p:cTn id="22" dur="250" autoRev="1" fill="hold"/>
                                        <p:tgtEl>
                                          <p:spTgt spid="12"/>
                                        </p:tgtEl>
                                      </p:cBhvr>
                                      <p:by x="105000" y="105000"/>
                                    </p:animScale>
                                  </p:childTnLst>
                                </p:cTn>
                              </p:par>
                              <p:par>
                                <p:cTn id="23" presetID="10" presetClass="entr" presetSubtype="0" fill="hold" grpId="0" nodeType="withEffect">
                                  <p:stCondLst>
                                    <p:cond delay="3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50850" y="203835"/>
            <a:ext cx="5946140" cy="6781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u"/>
            </a:pP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代表作三：智能反射面（</a:t>
            </a:r>
            <a:r>
              <a:rPr lang="en-US" altLang="zh-CN"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IRS</a:t>
            </a: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a:t>
            </a:r>
            <a:endPar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endParaRPr>
          </a:p>
        </p:txBody>
      </p:sp>
      <p:sp>
        <p:nvSpPr>
          <p:cNvPr id="3" name="文本框 2"/>
          <p:cNvSpPr txBox="1"/>
          <p:nvPr/>
        </p:nvSpPr>
        <p:spPr>
          <a:xfrm>
            <a:off x="450925" y="841831"/>
            <a:ext cx="10432838" cy="461665"/>
          </a:xfrm>
          <a:prstGeom prst="rect">
            <a:avLst/>
          </a:prstGeom>
          <a:solidFill>
            <a:schemeClr val="bg1">
              <a:lumMod val="85000"/>
            </a:schemeClr>
          </a:solidFill>
          <a:ln>
            <a:solidFill>
              <a:srgbClr val="FF0000"/>
            </a:solidFill>
          </a:ln>
        </p:spPr>
        <p:txBody>
          <a:bodyPr wrap="square" rtlCol="0">
            <a:spAutoFit/>
          </a:bodyPr>
          <a:lstStyle/>
          <a:p>
            <a:pPr algn="ctr"/>
            <a:r>
              <a:rPr lang="en-US" altLang="zh-CN" sz="2400" b="1" dirty="0">
                <a:solidFill>
                  <a:srgbClr val="254E8B"/>
                </a:solidFill>
                <a:latin typeface="Times New Roman" panose="02020603050405020304" pitchFamily="18" charset="0"/>
                <a:cs typeface="Times New Roman" panose="02020603050405020304" pitchFamily="18" charset="0"/>
              </a:rPr>
              <a:t>Secrecy rate maximization for IRS-assisted MISOME cognitive radio system</a:t>
            </a:r>
            <a:endParaRPr lang="zh-CN" altLang="en-US" sz="2400" b="1" dirty="0">
              <a:solidFill>
                <a:srgbClr val="254E8B"/>
              </a:solidFill>
              <a:latin typeface="Times New Roman" panose="02020603050405020304" pitchFamily="18" charset="0"/>
              <a:cs typeface="Times New Roman" panose="02020603050405020304" pitchFamily="18" charset="0"/>
            </a:endParaRPr>
          </a:p>
        </p:txBody>
      </p:sp>
      <p:sp>
        <p:nvSpPr>
          <p:cNvPr id="5" name="矩形 4"/>
          <p:cNvSpPr/>
          <p:nvPr/>
        </p:nvSpPr>
        <p:spPr>
          <a:xfrm>
            <a:off x="4639140" y="1375871"/>
            <a:ext cx="2942152" cy="646331"/>
          </a:xfrm>
          <a:prstGeom prst="rect">
            <a:avLst/>
          </a:prstGeom>
        </p:spPr>
        <p:txBody>
          <a:bodyPr wrap="non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An Li, </a:t>
            </a:r>
            <a:r>
              <a:rPr lang="en-US" altLang="zh-CN" b="1" dirty="0">
                <a:latin typeface="Times New Roman" panose="02020603050405020304" pitchFamily="18" charset="0"/>
                <a:cs typeface="Times New Roman" panose="02020603050405020304" pitchFamily="18" charset="0"/>
              </a:rPr>
              <a:t>Xin Zhang, Tao </a:t>
            </a:r>
            <a:r>
              <a:rPr lang="en-US" altLang="zh-CN" b="1" dirty="0" err="1">
                <a:latin typeface="Times New Roman" panose="02020603050405020304" pitchFamily="18" charset="0"/>
                <a:cs typeface="Times New Roman" panose="02020603050405020304" pitchFamily="18" charset="0"/>
              </a:rPr>
              <a:t>Guo</a:t>
            </a:r>
            <a:r>
              <a:rPr lang="en-US" altLang="zh-CN"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sp>
        <p:nvSpPr>
          <p:cNvPr id="7" name="直接连接符 114"/>
          <p:cNvSpPr>
            <a:spLocks noChangeShapeType="1"/>
          </p:cNvSpPr>
          <p:nvPr/>
        </p:nvSpPr>
        <p:spPr bwMode="auto">
          <a:xfrm flipV="1">
            <a:off x="49264" y="1775218"/>
            <a:ext cx="12121904" cy="27859"/>
          </a:xfrm>
          <a:prstGeom prst="line">
            <a:avLst/>
          </a:prstGeom>
          <a:noFill/>
          <a:ln w="28575" cap="flat" cmpd="sng">
            <a:solidFill>
              <a:srgbClr val="3399FF"/>
            </a:solidFill>
            <a:bevel/>
          </a:ln>
          <a:extLst>
            <a:ext uri="{909E8E84-426E-40DD-AFC4-6F175D3DCCD1}">
              <a14:hiddenFill xmlns:a14="http://schemas.microsoft.com/office/drawing/2010/main">
                <a:noFill/>
              </a14:hiddenFill>
            </a:ext>
          </a:extLst>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endParaRPr lang="zh-CN" altLang="en-US" b="1" cap="all">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nvSpPr>
        <p:spPr>
          <a:xfrm>
            <a:off x="49264" y="1895870"/>
            <a:ext cx="3334498" cy="5001369"/>
          </a:xfrm>
          <a:prstGeom prst="rect">
            <a:avLst/>
          </a:prstGeom>
          <a:noFill/>
          <a:ln w="12700">
            <a:solidFill>
              <a:srgbClr val="00B0F0"/>
            </a:solidFill>
            <a:prstDash val="dash"/>
          </a:ln>
        </p:spPr>
        <p:txBody>
          <a:bodyPr wrap="square" rtlCol="0">
            <a:spAutoFit/>
          </a:bodyPr>
          <a:lstStyle/>
          <a:p>
            <a:pPr marL="342900" indent="-342900">
              <a:spcBef>
                <a:spcPts val="600"/>
              </a:spcBef>
              <a:spcAft>
                <a:spcPts val="600"/>
              </a:spcAft>
              <a:buFont typeface="Wingdings" panose="05000000000000000000" pitchFamily="2" charset="2"/>
              <a:buChar char="u"/>
            </a:pPr>
            <a:r>
              <a:rPr lang="zh-CN" altLang="en-US" sz="2000" b="1" dirty="0">
                <a:latin typeface="+mn-ea"/>
              </a:rPr>
              <a:t>目的和意义</a:t>
            </a:r>
            <a:endParaRPr lang="en-US" altLang="zh-CN" sz="2000" b="1" dirty="0">
              <a:latin typeface="+mn-ea"/>
            </a:endParaRPr>
          </a:p>
          <a:p>
            <a:pPr marL="285750" indent="-285750">
              <a:buFont typeface="Arial" panose="020B0604020202020204" pitchFamily="34" charset="0"/>
              <a:buChar char="•"/>
            </a:pPr>
            <a:r>
              <a:rPr lang="zh-CN" altLang="en-US" sz="1400" b="1" dirty="0">
                <a:solidFill>
                  <a:srgbClr val="C00000"/>
                </a:solidFill>
              </a:rPr>
              <a:t>必要性：</a:t>
            </a:r>
            <a:r>
              <a:rPr lang="en-US" altLang="zh-CN" sz="1400" dirty="0">
                <a:solidFill>
                  <a:schemeClr val="accent5">
                    <a:lumMod val="50000"/>
                  </a:schemeClr>
                </a:solidFill>
              </a:rPr>
              <a:t>IRS</a:t>
            </a:r>
            <a:r>
              <a:rPr lang="zh-CN" altLang="en-US" sz="1400" dirty="0">
                <a:solidFill>
                  <a:schemeClr val="accent5">
                    <a:lumMod val="50000"/>
                  </a:schemeClr>
                </a:solidFill>
              </a:rPr>
              <a:t>能够通过调整其无源反射元件的相移对其反射信号进行调谐，从而重塑不良的无线传播环境，提高合法接收者的数据速率并且降低窃听者的数据速率从而有效地减少了信息泄漏；</a:t>
            </a: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dirty="0">
                <a:solidFill>
                  <a:schemeClr val="accent5">
                    <a:lumMod val="50000"/>
                  </a:schemeClr>
                </a:solidFill>
              </a:rPr>
              <a:t>在不部署其他昂贵且耗能的通信基础架构的情况下增强系统的安全性能。</a:t>
            </a:r>
            <a:endParaRPr lang="en-US" altLang="zh-CN" sz="1400" dirty="0">
              <a:solidFill>
                <a:schemeClr val="accent5">
                  <a:lumMod val="50000"/>
                </a:schemeClr>
              </a:solidFill>
            </a:endParaRPr>
          </a:p>
          <a:p>
            <a:pPr marL="285750" indent="-285750">
              <a:buFont typeface="Arial" panose="020B0604020202020204" pitchFamily="34" charset="0"/>
              <a:buChar char="•"/>
            </a:pP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挑战</a:t>
            </a:r>
            <a:r>
              <a:rPr lang="zh-CN" altLang="en-US" sz="1400" b="1" dirty="0">
                <a:solidFill>
                  <a:schemeClr val="accent5">
                    <a:lumMod val="50000"/>
                  </a:schemeClr>
                </a:solidFill>
              </a:rPr>
              <a:t>：</a:t>
            </a:r>
            <a:r>
              <a:rPr lang="zh-CN" altLang="en-US" sz="1400" dirty="0">
                <a:solidFill>
                  <a:schemeClr val="accent5">
                    <a:lumMod val="50000"/>
                  </a:schemeClr>
                </a:solidFill>
              </a:rPr>
              <a:t>无线通信系统的频谱资源短缺且资源昂贵</a:t>
            </a:r>
            <a:endParaRPr lang="zh-CN" altLang="en-US" sz="1400" dirty="0">
              <a:solidFill>
                <a:schemeClr val="accent5">
                  <a:lumMod val="50000"/>
                </a:schemeClr>
              </a:solidFill>
            </a:endParaRPr>
          </a:p>
          <a:p>
            <a:pPr marL="285750" indent="-285750">
              <a:buFont typeface="Arial" panose="020B0604020202020204" pitchFamily="34" charset="0"/>
              <a:buChar char="•"/>
            </a:pP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解决办法：</a:t>
            </a:r>
            <a:r>
              <a:rPr lang="zh-CN" altLang="en-US" sz="1400" dirty="0">
                <a:solidFill>
                  <a:schemeClr val="accent5">
                    <a:lumMod val="50000"/>
                  </a:schemeClr>
                </a:solidFill>
              </a:rPr>
              <a:t>将智能反射面应用安全无线通信系统场景中，智能操控不良无线传播环境的特点提高无线通信系统的安全性能</a:t>
            </a:r>
            <a:endParaRPr lang="zh-CN" altLang="en-US" sz="1400" dirty="0">
              <a:solidFill>
                <a:schemeClr val="accent5">
                  <a:lumMod val="50000"/>
                </a:schemeClr>
              </a:solidFill>
            </a:endParaRPr>
          </a:p>
          <a:p>
            <a:pPr marL="285750" indent="-285750">
              <a:buFont typeface="Arial" panose="020B0604020202020204" pitchFamily="34" charset="0"/>
              <a:buChar char="•"/>
            </a:pP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优势：</a:t>
            </a:r>
            <a:endParaRPr lang="en-US" altLang="zh-CN" sz="1400" b="1" dirty="0">
              <a:solidFill>
                <a:srgbClr val="C00000"/>
              </a:solidFill>
            </a:endParaRPr>
          </a:p>
          <a:p>
            <a:pPr marL="285750" indent="-285750">
              <a:buFont typeface="Wingdings" panose="05000000000000000000" pitchFamily="2" charset="2"/>
              <a:buChar char="Ø"/>
            </a:pPr>
            <a:r>
              <a:rPr lang="zh-CN" altLang="en-US" sz="1400" dirty="0">
                <a:solidFill>
                  <a:schemeClr val="accent5">
                    <a:lumMod val="50000"/>
                  </a:schemeClr>
                </a:solidFill>
              </a:rPr>
              <a:t>大幅提高无线网络的频谱效率和安全性且具有成本效益；</a:t>
            </a:r>
            <a:endParaRPr lang="zh-CN" altLang="en-US" sz="1400" dirty="0">
              <a:solidFill>
                <a:schemeClr val="accent5">
                  <a:lumMod val="50000"/>
                </a:schemeClr>
              </a:solidFill>
            </a:endParaRPr>
          </a:p>
          <a:p>
            <a:pPr marL="285750" indent="-285750">
              <a:buFont typeface="Wingdings" panose="05000000000000000000" pitchFamily="2" charset="2"/>
              <a:buChar char="Ø"/>
            </a:pPr>
            <a:endParaRPr lang="en-US" altLang="zh-CN" sz="1400" dirty="0">
              <a:solidFill>
                <a:schemeClr val="accent5">
                  <a:lumMod val="50000"/>
                </a:schemeClr>
              </a:solidFill>
            </a:endParaRPr>
          </a:p>
        </p:txBody>
      </p:sp>
      <p:sp>
        <p:nvSpPr>
          <p:cNvPr id="9" name="文本框 8"/>
          <p:cNvSpPr txBox="1"/>
          <p:nvPr/>
        </p:nvSpPr>
        <p:spPr>
          <a:xfrm>
            <a:off x="3418789" y="1896335"/>
            <a:ext cx="4982933" cy="4916731"/>
          </a:xfrm>
          <a:prstGeom prst="rect">
            <a:avLst/>
          </a:prstGeom>
          <a:noFill/>
          <a:ln>
            <a:solidFill>
              <a:srgbClr val="00B0F0"/>
            </a:solidFill>
            <a:prstDash val="dash"/>
          </a:ln>
        </p:spPr>
        <p:txBody>
          <a:bodyPr wrap="square" rtlCol="0">
            <a:spAutoFit/>
          </a:bodyPr>
          <a:lstStyle/>
          <a:p>
            <a:pPr marL="285750" indent="-285750">
              <a:buFont typeface="Wingdings" panose="05000000000000000000" pitchFamily="2" charset="2"/>
              <a:buChar char="u"/>
            </a:pPr>
            <a:r>
              <a:rPr lang="zh-CN" altLang="en-US" sz="2000" b="1" dirty="0"/>
              <a:t>系统模型</a:t>
            </a:r>
            <a:endParaRPr lang="en-US" altLang="zh-CN" sz="2000"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1400" dirty="0"/>
          </a:p>
          <a:p>
            <a:endParaRPr lang="en-US" altLang="zh-CN" sz="1050" dirty="0"/>
          </a:p>
          <a:p>
            <a:pPr marL="171450" indent="-171450">
              <a:buFont typeface="Arial" panose="020B0604020202020204" pitchFamily="34" charset="0"/>
              <a:buChar char="•"/>
            </a:pPr>
            <a:endParaRPr lang="en-US" altLang="zh-CN" sz="1400" dirty="0">
              <a:solidFill>
                <a:schemeClr val="accent5">
                  <a:lumMod val="50000"/>
                </a:schemeClr>
              </a:solidFill>
            </a:endParaRPr>
          </a:p>
          <a:p>
            <a:pPr marL="171450" indent="-171450">
              <a:buFont typeface="Arial" panose="020B0604020202020204" pitchFamily="34" charset="0"/>
              <a:buChar char="•"/>
            </a:pPr>
            <a:r>
              <a:rPr lang="zh-CN" altLang="en-US" sz="1400" dirty="0">
                <a:solidFill>
                  <a:schemeClr val="accent5">
                    <a:lumMod val="50000"/>
                  </a:schemeClr>
                </a:solidFill>
              </a:rPr>
              <a:t>在次级用户接收到的信号总和：</a:t>
            </a:r>
            <a:endParaRPr lang="en-US" altLang="zh-CN" sz="1400" dirty="0">
              <a:solidFill>
                <a:schemeClr val="accent5">
                  <a:lumMod val="50000"/>
                </a:schemeClr>
              </a:solidFill>
            </a:endParaRPr>
          </a:p>
          <a:p>
            <a:pPr marL="171450" indent="-171450">
              <a:buFont typeface="Arial" panose="020B0604020202020204" pitchFamily="34" charset="0"/>
              <a:buChar char="•"/>
            </a:pPr>
            <a:endParaRPr lang="en-US" altLang="zh-CN" sz="1400" dirty="0">
              <a:solidFill>
                <a:schemeClr val="accent5">
                  <a:lumMod val="50000"/>
                </a:schemeClr>
              </a:solidFill>
            </a:endParaRPr>
          </a:p>
          <a:p>
            <a:pPr marL="171450" indent="-171450">
              <a:buFont typeface="Arial" panose="020B0604020202020204" pitchFamily="34" charset="0"/>
              <a:buChar char="•"/>
            </a:pPr>
            <a:endParaRPr lang="en-US" altLang="zh-CN" sz="1400" dirty="0">
              <a:solidFill>
                <a:schemeClr val="accent5">
                  <a:lumMod val="50000"/>
                </a:schemeClr>
              </a:solidFill>
            </a:endParaRPr>
          </a:p>
          <a:p>
            <a:pPr marL="171450" indent="-171450">
              <a:buFont typeface="Arial" panose="020B0604020202020204" pitchFamily="34" charset="0"/>
              <a:buChar char="•"/>
            </a:pPr>
            <a:r>
              <a:rPr lang="zh-CN" altLang="en-US" sz="1400" dirty="0">
                <a:solidFill>
                  <a:schemeClr val="accent5">
                    <a:lumMod val="50000"/>
                  </a:schemeClr>
                </a:solidFill>
              </a:rPr>
              <a:t>在</a:t>
            </a:r>
            <a:r>
              <a:rPr lang="en-US" altLang="zh-CN" sz="1400" dirty="0">
                <a:solidFill>
                  <a:schemeClr val="accent5">
                    <a:lumMod val="50000"/>
                  </a:schemeClr>
                </a:solidFill>
              </a:rPr>
              <a:t>Eve</a:t>
            </a:r>
            <a:r>
              <a:rPr lang="zh-CN" altLang="en-US" sz="1400" dirty="0">
                <a:solidFill>
                  <a:schemeClr val="accent5">
                    <a:lumMod val="50000"/>
                  </a:schemeClr>
                </a:solidFill>
              </a:rPr>
              <a:t> </a:t>
            </a:r>
            <a:r>
              <a:rPr lang="en-US" altLang="zh-CN" sz="1400" dirty="0">
                <a:solidFill>
                  <a:schemeClr val="accent5">
                    <a:lumMod val="50000"/>
                  </a:schemeClr>
                </a:solidFill>
              </a:rPr>
              <a:t>k</a:t>
            </a:r>
            <a:r>
              <a:rPr lang="zh-CN" altLang="en-US" sz="1400" dirty="0">
                <a:solidFill>
                  <a:schemeClr val="accent5">
                    <a:lumMod val="50000"/>
                  </a:schemeClr>
                </a:solidFill>
              </a:rPr>
              <a:t>和</a:t>
            </a:r>
            <a:r>
              <a:rPr lang="en-US" altLang="zh-CN" sz="1400" dirty="0">
                <a:solidFill>
                  <a:schemeClr val="accent5">
                    <a:lumMod val="50000"/>
                  </a:schemeClr>
                </a:solidFill>
              </a:rPr>
              <a:t>PU</a:t>
            </a:r>
            <a:r>
              <a:rPr lang="zh-CN" altLang="en-US" sz="1400" dirty="0">
                <a:solidFill>
                  <a:schemeClr val="accent5">
                    <a:lumMod val="50000"/>
                  </a:schemeClr>
                </a:solidFill>
              </a:rPr>
              <a:t>处的接收信号分别表示为：</a:t>
            </a:r>
            <a:endParaRPr lang="zh-CN" altLang="en-US" sz="1400" dirty="0">
              <a:solidFill>
                <a:schemeClr val="accent5">
                  <a:lumMod val="50000"/>
                </a:schemeClr>
              </a:solidFill>
            </a:endParaRPr>
          </a:p>
          <a:p>
            <a:endParaRPr lang="en-US" altLang="zh-CN" sz="1050" dirty="0"/>
          </a:p>
          <a:p>
            <a:endParaRPr lang="en-US" altLang="zh-CN" sz="1050" dirty="0"/>
          </a:p>
          <a:p>
            <a:pPr marL="171450" indent="-171450">
              <a:buFont typeface="Arial" panose="020B0604020202020204" pitchFamily="34" charset="0"/>
              <a:buChar char="•"/>
            </a:pPr>
            <a:endParaRPr lang="en-US" altLang="zh-CN" sz="1400" dirty="0">
              <a:solidFill>
                <a:schemeClr val="accent5">
                  <a:lumMod val="50000"/>
                </a:schemeClr>
              </a:solidFill>
            </a:endParaRPr>
          </a:p>
          <a:p>
            <a:pPr marL="171450" indent="-171450">
              <a:buFont typeface="Arial" panose="020B0604020202020204" pitchFamily="34" charset="0"/>
              <a:buChar char="•"/>
            </a:pPr>
            <a:r>
              <a:rPr lang="zh-CN" altLang="en-US" sz="1400" dirty="0">
                <a:solidFill>
                  <a:schemeClr val="accent5">
                    <a:lumMod val="50000"/>
                  </a:schemeClr>
                </a:solidFill>
              </a:rPr>
              <a:t>在</a:t>
            </a:r>
            <a:r>
              <a:rPr lang="en-US" altLang="zh-CN" sz="1400" dirty="0">
                <a:solidFill>
                  <a:schemeClr val="accent5">
                    <a:lumMod val="50000"/>
                  </a:schemeClr>
                </a:solidFill>
              </a:rPr>
              <a:t>SU</a:t>
            </a:r>
            <a:r>
              <a:rPr lang="zh-CN" altLang="en-US" sz="1400" dirty="0">
                <a:solidFill>
                  <a:schemeClr val="accent5">
                    <a:lumMod val="50000"/>
                  </a:schemeClr>
                </a:solidFill>
              </a:rPr>
              <a:t>和</a:t>
            </a:r>
            <a:r>
              <a:rPr lang="en-US" altLang="zh-CN" sz="1400" dirty="0">
                <a:solidFill>
                  <a:schemeClr val="accent5">
                    <a:lumMod val="50000"/>
                  </a:schemeClr>
                </a:solidFill>
              </a:rPr>
              <a:t>Eve</a:t>
            </a:r>
            <a:r>
              <a:rPr lang="zh-CN" altLang="en-US" sz="1400" dirty="0">
                <a:solidFill>
                  <a:schemeClr val="accent5">
                    <a:lumMod val="50000"/>
                  </a:schemeClr>
                </a:solidFill>
              </a:rPr>
              <a:t> </a:t>
            </a:r>
            <a:r>
              <a:rPr lang="en-US" altLang="zh-CN" sz="1400" dirty="0">
                <a:solidFill>
                  <a:schemeClr val="accent5">
                    <a:lumMod val="50000"/>
                  </a:schemeClr>
                </a:solidFill>
              </a:rPr>
              <a:t>k</a:t>
            </a:r>
            <a:r>
              <a:rPr lang="zh-CN" altLang="en-US" sz="1400" dirty="0">
                <a:solidFill>
                  <a:schemeClr val="accent5">
                    <a:lumMod val="50000"/>
                  </a:schemeClr>
                </a:solidFill>
              </a:rPr>
              <a:t>处的信息速率分别为：</a:t>
            </a:r>
            <a:endParaRPr lang="zh-CN" altLang="en-US" sz="1400" dirty="0">
              <a:solidFill>
                <a:schemeClr val="accent5">
                  <a:lumMod val="50000"/>
                </a:schemeClr>
              </a:solidFill>
            </a:endParaRPr>
          </a:p>
          <a:p>
            <a:pPr marL="171450" indent="-171450">
              <a:buFont typeface="Arial" panose="020B0604020202020204" pitchFamily="34" charset="0"/>
              <a:buChar char="•"/>
            </a:pPr>
            <a:endParaRPr lang="en-US" altLang="zh-CN" sz="1050" dirty="0"/>
          </a:p>
          <a:p>
            <a:endParaRPr lang="en-US" altLang="zh-CN" sz="1050" dirty="0"/>
          </a:p>
          <a:p>
            <a:endParaRPr lang="en-US" altLang="zh-CN" sz="1050" dirty="0"/>
          </a:p>
          <a:p>
            <a:endParaRPr lang="en-US" altLang="zh-CN" sz="1050" dirty="0"/>
          </a:p>
        </p:txBody>
      </p:sp>
      <p:sp>
        <p:nvSpPr>
          <p:cNvPr id="17" name="Rectangle 6"/>
          <p:cNvSpPr>
            <a:spLocks noChangeArrowheads="1"/>
          </p:cNvSpPr>
          <p:nvPr/>
        </p:nvSpPr>
        <p:spPr bwMode="auto">
          <a:xfrm>
            <a:off x="3851238" y="4765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0"/>
          <p:cNvSpPr>
            <a:spLocks noChangeArrowheads="1"/>
          </p:cNvSpPr>
          <p:nvPr/>
        </p:nvSpPr>
        <p:spPr bwMode="auto">
          <a:xfrm>
            <a:off x="3472741" y="5054101"/>
            <a:ext cx="115634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5" name="Rectangle 14"/>
          <p:cNvSpPr>
            <a:spLocks noChangeArrowheads="1"/>
          </p:cNvSpPr>
          <p:nvPr/>
        </p:nvSpPr>
        <p:spPr bwMode="auto">
          <a:xfrm>
            <a:off x="3775038" y="57451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1" name="Rectangle 20"/>
          <p:cNvSpPr>
            <a:spLocks noChangeArrowheads="1"/>
          </p:cNvSpPr>
          <p:nvPr/>
        </p:nvSpPr>
        <p:spPr bwMode="auto">
          <a:xfrm>
            <a:off x="3472741" y="60120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5" name="文本框 44"/>
          <p:cNvSpPr txBox="1"/>
          <p:nvPr/>
        </p:nvSpPr>
        <p:spPr>
          <a:xfrm>
            <a:off x="8494807" y="1904191"/>
            <a:ext cx="3627098" cy="1769715"/>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2000" b="1" dirty="0"/>
              <a:t>优化问题</a:t>
            </a:r>
            <a:endParaRPr lang="en-US" altLang="zh-CN" sz="2000" b="1"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p:txBody>
      </p:sp>
      <p:sp>
        <p:nvSpPr>
          <p:cNvPr id="50" name="Rectangle 39"/>
          <p:cNvSpPr>
            <a:spLocks noChangeArrowheads="1"/>
          </p:cNvSpPr>
          <p:nvPr/>
        </p:nvSpPr>
        <p:spPr bwMode="auto">
          <a:xfrm>
            <a:off x="12297712" y="87170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4" name="Rectangle 43"/>
          <p:cNvSpPr>
            <a:spLocks noChangeArrowheads="1"/>
          </p:cNvSpPr>
          <p:nvPr/>
        </p:nvSpPr>
        <p:spPr bwMode="auto">
          <a:xfrm>
            <a:off x="8600589" y="2239570"/>
            <a:ext cx="125590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6" name="Rectangle 50"/>
          <p:cNvSpPr>
            <a:spLocks noChangeArrowheads="1"/>
          </p:cNvSpPr>
          <p:nvPr/>
        </p:nvSpPr>
        <p:spPr bwMode="auto">
          <a:xfrm>
            <a:off x="8680056" y="2410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8" name="文本框 57"/>
          <p:cNvSpPr txBox="1"/>
          <p:nvPr/>
        </p:nvSpPr>
        <p:spPr>
          <a:xfrm>
            <a:off x="8401722" y="3805960"/>
            <a:ext cx="3627098" cy="2385268"/>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2000" b="1" dirty="0"/>
              <a:t>解决方案</a:t>
            </a:r>
            <a:endParaRPr lang="en-US" altLang="zh-CN" sz="2000" b="1" dirty="0"/>
          </a:p>
          <a:p>
            <a:pPr marL="285750" indent="-285750">
              <a:spcAft>
                <a:spcPts val="600"/>
              </a:spcAft>
              <a:buFont typeface="Wingdings" panose="05000000000000000000" pitchFamily="2" charset="2"/>
              <a:buChar char="Ø"/>
            </a:pPr>
            <a:r>
              <a:rPr lang="zh-CN" altLang="en-US" sz="1600" dirty="0">
                <a:solidFill>
                  <a:schemeClr val="accent5">
                    <a:lumMod val="50000"/>
                  </a:schemeClr>
                </a:solidFill>
              </a:rPr>
              <a:t>通过迭代优化算法优化</a:t>
            </a:r>
            <a:r>
              <a:rPr lang="en-US" altLang="zh-CN" sz="1600" dirty="0">
                <a:solidFill>
                  <a:schemeClr val="accent5">
                    <a:lumMod val="50000"/>
                  </a:schemeClr>
                </a:solidFill>
              </a:rPr>
              <a:t>(        )</a:t>
            </a:r>
            <a:r>
              <a:rPr lang="zh-CN" altLang="en-US" sz="1600" dirty="0">
                <a:solidFill>
                  <a:schemeClr val="accent5">
                    <a:lumMod val="50000"/>
                  </a:schemeClr>
                </a:solidFill>
              </a:rPr>
              <a:t>和</a:t>
            </a:r>
            <a:endParaRPr lang="en-US" altLang="zh-CN" sz="1600" dirty="0"/>
          </a:p>
          <a:p>
            <a:pPr>
              <a:spcAft>
                <a:spcPts val="600"/>
              </a:spcAft>
            </a:pPr>
            <a:r>
              <a:rPr lang="zh-CN" altLang="en-US" sz="1600" dirty="0">
                <a:solidFill>
                  <a:schemeClr val="accent5">
                    <a:lumMod val="50000"/>
                  </a:schemeClr>
                </a:solidFill>
              </a:rPr>
              <a:t>其中的一个，而每次迭代优化其中一个变量时另一个变量固定不变，直到优化的变量达到收敛为止，然后交替优化另一个变量直到求出问题的最优解。</a:t>
            </a:r>
            <a:endParaRPr lang="zh-CN" altLang="en-US" sz="1600" dirty="0">
              <a:solidFill>
                <a:schemeClr val="accent5">
                  <a:lumMod val="50000"/>
                </a:schemeClr>
              </a:solidFill>
            </a:endParaRPr>
          </a:p>
          <a:p>
            <a:pPr marL="285750" indent="-285750">
              <a:spcAft>
                <a:spcPts val="600"/>
              </a:spcAft>
              <a:buFont typeface="Wingdings" panose="05000000000000000000" pitchFamily="2" charset="2"/>
              <a:buChar char="Ø"/>
            </a:pPr>
            <a:endParaRPr lang="en-US" altLang="zh-CN" dirty="0"/>
          </a:p>
        </p:txBody>
      </p:sp>
      <p:pic>
        <p:nvPicPr>
          <p:cNvPr id="10543" name="Picture 3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52452" y="2288009"/>
            <a:ext cx="3026225" cy="2017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4491567" y="4793925"/>
          <a:ext cx="1905000" cy="254000"/>
        </p:xfrm>
        <a:graphic>
          <a:graphicData uri="http://schemas.openxmlformats.org/presentationml/2006/ole">
            <mc:AlternateContent xmlns:mc="http://schemas.openxmlformats.org/markup-compatibility/2006">
              <mc:Choice xmlns:v="urn:schemas-microsoft-com:vml" Requires="v">
                <p:oleObj spid="_x0000_s10696" name="Equation" r:id="rId2" imgW="45720000" imgH="6096000" progId="Equation.DSMT4">
                  <p:embed/>
                </p:oleObj>
              </mc:Choice>
              <mc:Fallback>
                <p:oleObj name="Equation" r:id="rId2" imgW="45720000" imgH="6096000" progId="Equation.DSMT4">
                  <p:embed/>
                  <p:pic>
                    <p:nvPicPr>
                      <p:cNvPr id="0" name="图片 10669"/>
                      <p:cNvPicPr/>
                      <p:nvPr/>
                    </p:nvPicPr>
                    <p:blipFill>
                      <a:blip r:embed="rId3"/>
                      <a:stretch>
                        <a:fillRect/>
                      </a:stretch>
                    </p:blipFill>
                    <p:spPr>
                      <a:xfrm>
                        <a:off x="4491567" y="4793925"/>
                        <a:ext cx="1905000" cy="2540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699340" y="5459655"/>
          <a:ext cx="1879600" cy="254000"/>
        </p:xfrm>
        <a:graphic>
          <a:graphicData uri="http://schemas.openxmlformats.org/presentationml/2006/ole">
            <mc:AlternateContent xmlns:mc="http://schemas.openxmlformats.org/markup-compatibility/2006">
              <mc:Choice xmlns:v="urn:schemas-microsoft-com:vml" Requires="v">
                <p:oleObj spid="_x0000_s10697" name="Equation" r:id="rId4" imgW="45110400" imgH="6096000" progId="Equation.DSMT4">
                  <p:embed/>
                </p:oleObj>
              </mc:Choice>
              <mc:Fallback>
                <p:oleObj name="Equation" r:id="rId4" imgW="45110400" imgH="6096000" progId="Equation.DSMT4">
                  <p:embed/>
                  <p:pic>
                    <p:nvPicPr>
                      <p:cNvPr id="0" name="图片 10670"/>
                      <p:cNvPicPr/>
                      <p:nvPr/>
                    </p:nvPicPr>
                    <p:blipFill>
                      <a:blip r:embed="rId5"/>
                      <a:stretch>
                        <a:fillRect/>
                      </a:stretch>
                    </p:blipFill>
                    <p:spPr>
                      <a:xfrm>
                        <a:off x="3699340" y="5459655"/>
                        <a:ext cx="1879600" cy="2540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600092" y="5459655"/>
          <a:ext cx="1981200" cy="254000"/>
        </p:xfrm>
        <a:graphic>
          <a:graphicData uri="http://schemas.openxmlformats.org/presentationml/2006/ole">
            <mc:AlternateContent xmlns:mc="http://schemas.openxmlformats.org/markup-compatibility/2006">
              <mc:Choice xmlns:v="urn:schemas-microsoft-com:vml" Requires="v">
                <p:oleObj spid="_x0000_s10698" name="Equation" r:id="rId6" imgW="47548800" imgH="6096000" progId="Equation.DSMT4">
                  <p:embed/>
                </p:oleObj>
              </mc:Choice>
              <mc:Fallback>
                <p:oleObj name="Equation" r:id="rId6" imgW="47548800" imgH="6096000" progId="Equation.DSMT4">
                  <p:embed/>
                  <p:pic>
                    <p:nvPicPr>
                      <p:cNvPr id="0" name="图片 10671"/>
                      <p:cNvPicPr/>
                      <p:nvPr/>
                    </p:nvPicPr>
                    <p:blipFill>
                      <a:blip r:embed="rId7"/>
                      <a:stretch>
                        <a:fillRect/>
                      </a:stretch>
                    </p:blipFill>
                    <p:spPr>
                      <a:xfrm>
                        <a:off x="5600092" y="5459655"/>
                        <a:ext cx="1981200" cy="254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646423" y="6080417"/>
          <a:ext cx="1866900" cy="533400"/>
        </p:xfrm>
        <a:graphic>
          <a:graphicData uri="http://schemas.openxmlformats.org/presentationml/2006/ole">
            <mc:AlternateContent xmlns:mc="http://schemas.openxmlformats.org/markup-compatibility/2006">
              <mc:Choice xmlns:v="urn:schemas-microsoft-com:vml" Requires="v">
                <p:oleObj spid="_x0000_s10699" name="Equation" r:id="rId8" imgW="44805600" imgH="12801600" progId="Equation.DSMT4">
                  <p:embed/>
                </p:oleObj>
              </mc:Choice>
              <mc:Fallback>
                <p:oleObj name="Equation" r:id="rId8" imgW="44805600" imgH="12801600" progId="Equation.DSMT4">
                  <p:embed/>
                  <p:pic>
                    <p:nvPicPr>
                      <p:cNvPr id="0" name="图片 10672"/>
                      <p:cNvPicPr/>
                      <p:nvPr/>
                    </p:nvPicPr>
                    <p:blipFill>
                      <a:blip r:embed="rId9"/>
                      <a:stretch>
                        <a:fillRect/>
                      </a:stretch>
                    </p:blipFill>
                    <p:spPr>
                      <a:xfrm>
                        <a:off x="3646423" y="6080417"/>
                        <a:ext cx="1866900" cy="53340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5727092" y="6080417"/>
          <a:ext cx="1854200" cy="533400"/>
        </p:xfrm>
        <a:graphic>
          <a:graphicData uri="http://schemas.openxmlformats.org/presentationml/2006/ole">
            <mc:AlternateContent xmlns:mc="http://schemas.openxmlformats.org/markup-compatibility/2006">
              <mc:Choice xmlns:v="urn:schemas-microsoft-com:vml" Requires="v">
                <p:oleObj spid="_x0000_s10700" name="Equation" r:id="rId10" imgW="44500800" imgH="12801600" progId="Equation.DSMT4">
                  <p:embed/>
                </p:oleObj>
              </mc:Choice>
              <mc:Fallback>
                <p:oleObj name="Equation" r:id="rId10" imgW="44500800" imgH="12801600" progId="Equation.DSMT4">
                  <p:embed/>
                  <p:pic>
                    <p:nvPicPr>
                      <p:cNvPr id="0" name="图片 10673"/>
                      <p:cNvPicPr/>
                      <p:nvPr/>
                    </p:nvPicPr>
                    <p:blipFill>
                      <a:blip r:embed="rId11"/>
                      <a:stretch>
                        <a:fillRect/>
                      </a:stretch>
                    </p:blipFill>
                    <p:spPr>
                      <a:xfrm>
                        <a:off x="5727092" y="6080417"/>
                        <a:ext cx="1854200" cy="53340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8560645" y="2260524"/>
          <a:ext cx="2773185" cy="1190582"/>
        </p:xfrm>
        <a:graphic>
          <a:graphicData uri="http://schemas.openxmlformats.org/presentationml/2006/ole">
            <mc:AlternateContent xmlns:mc="http://schemas.openxmlformats.org/markup-compatibility/2006">
              <mc:Choice xmlns:v="urn:schemas-microsoft-com:vml" Requires="v">
                <p:oleObj spid="_x0000_s10701" name="Equation" r:id="rId12" imgW="58216800" imgH="24993600" progId="Equation.DSMT4">
                  <p:embed/>
                </p:oleObj>
              </mc:Choice>
              <mc:Fallback>
                <p:oleObj name="Equation" r:id="rId12" imgW="58216800" imgH="24993600" progId="Equation.DSMT4">
                  <p:embed/>
                  <p:pic>
                    <p:nvPicPr>
                      <p:cNvPr id="0" name="图片 10674"/>
                      <p:cNvPicPr/>
                      <p:nvPr/>
                    </p:nvPicPr>
                    <p:blipFill>
                      <a:blip r:embed="rId13"/>
                      <a:stretch>
                        <a:fillRect/>
                      </a:stretch>
                    </p:blipFill>
                    <p:spPr>
                      <a:xfrm>
                        <a:off x="8560645" y="2260524"/>
                        <a:ext cx="2773185" cy="1190582"/>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0833101" y="4257334"/>
          <a:ext cx="431800" cy="228600"/>
        </p:xfrm>
        <a:graphic>
          <a:graphicData uri="http://schemas.openxmlformats.org/presentationml/2006/ole">
            <mc:AlternateContent xmlns:mc="http://schemas.openxmlformats.org/markup-compatibility/2006">
              <mc:Choice xmlns:v="urn:schemas-microsoft-com:vml" Requires="v">
                <p:oleObj spid="_x0000_s10702" name="Equation" r:id="rId14" imgW="10363200" imgH="5486400" progId="Equation.DSMT4">
                  <p:embed/>
                </p:oleObj>
              </mc:Choice>
              <mc:Fallback>
                <p:oleObj name="Equation" r:id="rId14" imgW="10363200" imgH="5486400" progId="Equation.DSMT4">
                  <p:embed/>
                  <p:pic>
                    <p:nvPicPr>
                      <p:cNvPr id="0" name="图片 10675"/>
                      <p:cNvPicPr/>
                      <p:nvPr/>
                    </p:nvPicPr>
                    <p:blipFill>
                      <a:blip r:embed="rId15"/>
                      <a:stretch>
                        <a:fillRect/>
                      </a:stretch>
                    </p:blipFill>
                    <p:spPr>
                      <a:xfrm>
                        <a:off x="10833101" y="4257334"/>
                        <a:ext cx="431800" cy="22860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1508316" y="4272150"/>
          <a:ext cx="165100" cy="165100"/>
        </p:xfrm>
        <a:graphic>
          <a:graphicData uri="http://schemas.openxmlformats.org/presentationml/2006/ole">
            <mc:AlternateContent xmlns:mc="http://schemas.openxmlformats.org/markup-compatibility/2006">
              <mc:Choice xmlns:v="urn:schemas-microsoft-com:vml" Requires="v">
                <p:oleObj spid="_x0000_s10703" name="Equation" r:id="rId16" imgW="3962400" imgH="3962400" progId="Equation.DSMT4">
                  <p:embed/>
                </p:oleObj>
              </mc:Choice>
              <mc:Fallback>
                <p:oleObj name="Equation" r:id="rId16" imgW="3962400" imgH="3962400" progId="Equation.DSMT4">
                  <p:embed/>
                  <p:pic>
                    <p:nvPicPr>
                      <p:cNvPr id="0" name="图片 10676"/>
                      <p:cNvPicPr/>
                      <p:nvPr/>
                    </p:nvPicPr>
                    <p:blipFill>
                      <a:blip r:embed="rId17"/>
                      <a:stretch>
                        <a:fillRect/>
                      </a:stretch>
                    </p:blipFill>
                    <p:spPr>
                      <a:xfrm>
                        <a:off x="11508316" y="4272150"/>
                        <a:ext cx="165100" cy="165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50850" y="203835"/>
            <a:ext cx="5963285" cy="6781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u"/>
            </a:pP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代表作三：智能反射面（</a:t>
            </a:r>
            <a:r>
              <a:rPr lang="en-US" altLang="zh-CN"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IRS</a:t>
            </a: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a:t>
            </a:r>
            <a:endParaRPr 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endParaRPr>
          </a:p>
        </p:txBody>
      </p:sp>
      <p:sp>
        <p:nvSpPr>
          <p:cNvPr id="5" name="直接连接符 114"/>
          <p:cNvSpPr>
            <a:spLocks noChangeShapeType="1"/>
          </p:cNvSpPr>
          <p:nvPr/>
        </p:nvSpPr>
        <p:spPr bwMode="auto">
          <a:xfrm flipV="1">
            <a:off x="47818" y="1606757"/>
            <a:ext cx="12192000" cy="39746"/>
          </a:xfrm>
          <a:prstGeom prst="line">
            <a:avLst/>
          </a:prstGeom>
          <a:noFill/>
          <a:ln w="28575" cap="flat" cmpd="sng">
            <a:solidFill>
              <a:srgbClr val="3399FF"/>
            </a:solidFill>
            <a:bevel/>
          </a:ln>
          <a:extLst>
            <a:ext uri="{909E8E84-426E-40DD-AFC4-6F175D3DCCD1}">
              <a14:hiddenFill xmlns:a14="http://schemas.microsoft.com/office/drawing/2010/main">
                <a:noFill/>
              </a14:hiddenFill>
            </a:ext>
          </a:extLst>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endParaRPr lang="zh-CN" altLang="en-US" b="1" cap="all">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47817" y="1672966"/>
            <a:ext cx="5738819" cy="4782084"/>
          </a:xfrm>
          <a:prstGeom prst="rect">
            <a:avLst/>
          </a:prstGeom>
          <a:solidFill>
            <a:schemeClr val="bg1">
              <a:lumMod val="85000"/>
            </a:schemeClr>
          </a:solidFill>
          <a:ln>
            <a:solidFill>
              <a:srgbClr val="00B0F0"/>
            </a:solidFill>
            <a:prstDash val="dash"/>
          </a:ln>
        </p:spPr>
        <p:txBody>
          <a:bodyPr wrap="square" rtlCol="0">
            <a:spAutoFit/>
          </a:bodyPr>
          <a:lstStyle/>
          <a:p>
            <a:pPr marL="285750" indent="-285750">
              <a:buFont typeface="Wingdings" panose="05000000000000000000" pitchFamily="2" charset="2"/>
              <a:buChar char="u"/>
            </a:pPr>
            <a:r>
              <a:rPr lang="zh-CN" altLang="en-US" sz="2000" b="1" dirty="0"/>
              <a:t>仿真结果</a:t>
            </a:r>
            <a:endParaRPr lang="en-US" altLang="zh-CN" sz="2000" b="1" dirty="0"/>
          </a:p>
          <a:p>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140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p:txBody>
      </p:sp>
      <p:sp>
        <p:nvSpPr>
          <p:cNvPr id="7" name="文本框 6"/>
          <p:cNvSpPr txBox="1"/>
          <p:nvPr/>
        </p:nvSpPr>
        <p:spPr>
          <a:xfrm>
            <a:off x="182880" y="4176887"/>
            <a:ext cx="2996548" cy="553998"/>
          </a:xfrm>
          <a:prstGeom prst="rect">
            <a:avLst/>
          </a:prstGeom>
          <a:noFill/>
        </p:spPr>
        <p:txBody>
          <a:bodyPr wrap="square" rtlCol="0">
            <a:spAutoFit/>
          </a:bodyPr>
          <a:lstStyle/>
          <a:p>
            <a:r>
              <a:rPr lang="zh-CN" altLang="zh-CN" sz="1000" dirty="0"/>
              <a:t>图</a:t>
            </a:r>
            <a:r>
              <a:rPr lang="en-US" altLang="zh-CN" sz="1000" dirty="0"/>
              <a:t>1</a:t>
            </a:r>
            <a:r>
              <a:rPr lang="zh-CN" altLang="en-US" sz="1000" dirty="0"/>
              <a:t>次级用户的保密速率与总传输功率        的关系</a:t>
            </a:r>
            <a:endParaRPr lang="zh-CN" altLang="en-US" sz="1000" dirty="0"/>
          </a:p>
          <a:p>
            <a:r>
              <a:rPr lang="zh-CN" altLang="en-US" sz="1000" dirty="0"/>
              <a:t>的关系</a:t>
            </a:r>
            <a:endParaRPr lang="zh-CN" altLang="en-US" sz="1000" dirty="0"/>
          </a:p>
          <a:p>
            <a:endParaRPr lang="zh-CN" altLang="en-US" sz="1000" dirty="0"/>
          </a:p>
        </p:txBody>
      </p:sp>
      <p:sp>
        <p:nvSpPr>
          <p:cNvPr id="13" name="文本框 12"/>
          <p:cNvSpPr txBox="1"/>
          <p:nvPr/>
        </p:nvSpPr>
        <p:spPr>
          <a:xfrm>
            <a:off x="2959002" y="4176167"/>
            <a:ext cx="2963625" cy="400110"/>
          </a:xfrm>
          <a:prstGeom prst="rect">
            <a:avLst/>
          </a:prstGeom>
          <a:noFill/>
        </p:spPr>
        <p:txBody>
          <a:bodyPr wrap="square" rtlCol="0">
            <a:spAutoFit/>
          </a:bodyPr>
          <a:lstStyle/>
          <a:p>
            <a:r>
              <a:rPr lang="zh-CN" altLang="zh-CN" sz="1000" dirty="0"/>
              <a:t>图</a:t>
            </a:r>
            <a:r>
              <a:rPr lang="en-US" altLang="zh-CN" sz="1000" dirty="0"/>
              <a:t>2</a:t>
            </a:r>
            <a:r>
              <a:rPr lang="zh-CN" altLang="en-US" sz="1000" dirty="0"/>
              <a:t>次级用户的保密速率与干扰温度之间的关系</a:t>
            </a:r>
            <a:endParaRPr lang="zh-CN" altLang="en-US" sz="1000" dirty="0"/>
          </a:p>
          <a:p>
            <a:endParaRPr lang="zh-CN" altLang="en-US" sz="1000" dirty="0"/>
          </a:p>
        </p:txBody>
      </p:sp>
      <p:sp>
        <p:nvSpPr>
          <p:cNvPr id="22" name="文本框 21"/>
          <p:cNvSpPr txBox="1"/>
          <p:nvPr/>
        </p:nvSpPr>
        <p:spPr>
          <a:xfrm>
            <a:off x="230904" y="6589005"/>
            <a:ext cx="2592593" cy="400110"/>
          </a:xfrm>
          <a:prstGeom prst="rect">
            <a:avLst/>
          </a:prstGeom>
          <a:noFill/>
        </p:spPr>
        <p:txBody>
          <a:bodyPr wrap="square" rtlCol="0">
            <a:spAutoFit/>
          </a:bodyPr>
          <a:lstStyle/>
          <a:p>
            <a:r>
              <a:rPr lang="zh-CN" altLang="en-US" sz="1000" dirty="0"/>
              <a:t>图</a:t>
            </a:r>
            <a:r>
              <a:rPr lang="en-US" altLang="zh-CN" sz="1000" dirty="0"/>
              <a:t>3</a:t>
            </a:r>
            <a:r>
              <a:rPr lang="zh-CN" altLang="en-US" sz="1000" dirty="0"/>
              <a:t>次级用户的保密速率与</a:t>
            </a:r>
            <a:r>
              <a:rPr lang="en-US" altLang="zh-CN" sz="1000" dirty="0"/>
              <a:t>IRS</a:t>
            </a:r>
            <a:r>
              <a:rPr lang="zh-CN" altLang="en-US" sz="1000" dirty="0"/>
              <a:t>的位置的关系</a:t>
            </a:r>
            <a:endParaRPr lang="zh-CN" altLang="en-US" sz="1000" dirty="0"/>
          </a:p>
          <a:p>
            <a:endParaRPr lang="zh-CN" altLang="en-US" sz="1000" dirty="0"/>
          </a:p>
        </p:txBody>
      </p:sp>
      <p:sp>
        <p:nvSpPr>
          <p:cNvPr id="23" name="文本框 22"/>
          <p:cNvSpPr txBox="1"/>
          <p:nvPr/>
        </p:nvSpPr>
        <p:spPr>
          <a:xfrm>
            <a:off x="2752081" y="6593638"/>
            <a:ext cx="3422216" cy="400110"/>
          </a:xfrm>
          <a:prstGeom prst="rect">
            <a:avLst/>
          </a:prstGeom>
          <a:noFill/>
        </p:spPr>
        <p:txBody>
          <a:bodyPr wrap="square" rtlCol="0">
            <a:spAutoFit/>
          </a:bodyPr>
          <a:lstStyle/>
          <a:p>
            <a:r>
              <a:rPr lang="zh-CN" altLang="en-US" sz="1000" dirty="0"/>
              <a:t>图</a:t>
            </a:r>
            <a:r>
              <a:rPr lang="en-US" altLang="zh-CN" sz="1000" dirty="0"/>
              <a:t>4</a:t>
            </a:r>
            <a:r>
              <a:rPr lang="zh-CN" altLang="en-US" sz="1000" dirty="0"/>
              <a:t>次级系统的保密速率与</a:t>
            </a:r>
            <a:r>
              <a:rPr lang="en-US" altLang="zh-CN" sz="1000" dirty="0"/>
              <a:t>IRS</a:t>
            </a:r>
            <a:r>
              <a:rPr lang="zh-CN" altLang="en-US" sz="1000" dirty="0"/>
              <a:t>的反射元素的数目的关系</a:t>
            </a:r>
            <a:endParaRPr lang="zh-CN" altLang="en-US" sz="1000" dirty="0"/>
          </a:p>
          <a:p>
            <a:endParaRPr lang="zh-CN" altLang="en-US" sz="1000" dirty="0"/>
          </a:p>
        </p:txBody>
      </p:sp>
      <p:sp>
        <p:nvSpPr>
          <p:cNvPr id="29" name="文本框 28"/>
          <p:cNvSpPr txBox="1"/>
          <p:nvPr/>
        </p:nvSpPr>
        <p:spPr>
          <a:xfrm>
            <a:off x="6230020" y="2012027"/>
            <a:ext cx="5573232" cy="4124206"/>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2000" b="1" dirty="0"/>
              <a:t>结论</a:t>
            </a:r>
            <a:endParaRPr lang="en-US" altLang="zh-CN" sz="2000" b="1" dirty="0"/>
          </a:p>
          <a:p>
            <a:pPr marL="285750" indent="-285750">
              <a:buFont typeface="Wingdings" panose="05000000000000000000" pitchFamily="2" charset="2"/>
              <a:buChar char="Ø"/>
            </a:pPr>
            <a:endParaRPr lang="en-US" altLang="zh-CN" b="1"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在对抗多窃听者的窃听增强次级用户的保密性能方面，使用</a:t>
            </a:r>
            <a:r>
              <a:rPr lang="en-US" altLang="zh-CN" dirty="0">
                <a:solidFill>
                  <a:schemeClr val="accent5">
                    <a:lumMod val="50000"/>
                  </a:schemeClr>
                </a:solidFill>
              </a:rPr>
              <a:t>IRS</a:t>
            </a:r>
            <a:r>
              <a:rPr lang="zh-CN" altLang="en-US" dirty="0">
                <a:solidFill>
                  <a:schemeClr val="accent5">
                    <a:lumMod val="50000"/>
                  </a:schemeClr>
                </a:solidFill>
              </a:rPr>
              <a:t>的效果要比使用</a:t>
            </a:r>
            <a:r>
              <a:rPr lang="en-US" altLang="zh-CN" dirty="0">
                <a:solidFill>
                  <a:schemeClr val="accent5">
                    <a:lumMod val="50000"/>
                  </a:schemeClr>
                </a:solidFill>
              </a:rPr>
              <a:t>AN</a:t>
            </a:r>
            <a:r>
              <a:rPr lang="zh-CN" altLang="en-US" dirty="0">
                <a:solidFill>
                  <a:schemeClr val="accent5">
                    <a:lumMod val="50000"/>
                  </a:schemeClr>
                </a:solidFill>
              </a:rPr>
              <a:t>的效果更好；</a:t>
            </a:r>
            <a:endParaRPr lang="zh-CN" altLang="en-US" dirty="0">
              <a:solidFill>
                <a:schemeClr val="accent5">
                  <a:lumMod val="50000"/>
                </a:schemeClr>
              </a:solidFill>
            </a:endParaRPr>
          </a:p>
          <a:p>
            <a:pPr marL="285750" indent="-285750">
              <a:buFont typeface="Wingdings" panose="05000000000000000000" pitchFamily="2" charset="2"/>
              <a:buChar char="Ø"/>
            </a:pPr>
            <a:endParaRPr lang="en-US" altLang="zh-CN"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次级用户的保密速率受干扰温度值的影响，但是当干扰温度增加到某一个数值时，次级用户的保密速率趋于饱和，此时系统的安全性能受到传输功率或其它因素的限制；</a:t>
            </a:r>
            <a:endParaRPr lang="zh-CN" altLang="en-US" dirty="0">
              <a:solidFill>
                <a:schemeClr val="accent5">
                  <a:lumMod val="50000"/>
                </a:schemeClr>
              </a:solidFill>
            </a:endParaRPr>
          </a:p>
          <a:p>
            <a:endParaRPr lang="en-US" altLang="zh-CN"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在一定范围内，增加</a:t>
            </a:r>
            <a:r>
              <a:rPr lang="en-US" altLang="zh-CN" dirty="0">
                <a:solidFill>
                  <a:schemeClr val="accent5">
                    <a:lumMod val="50000"/>
                  </a:schemeClr>
                </a:solidFill>
              </a:rPr>
              <a:t>IRS</a:t>
            </a:r>
            <a:r>
              <a:rPr lang="zh-CN" altLang="en-US" dirty="0">
                <a:solidFill>
                  <a:schemeClr val="accent5">
                    <a:lumMod val="50000"/>
                  </a:schemeClr>
                </a:solidFill>
              </a:rPr>
              <a:t>的反射元素或把</a:t>
            </a:r>
            <a:r>
              <a:rPr lang="en-US" altLang="zh-CN" dirty="0">
                <a:solidFill>
                  <a:schemeClr val="accent5">
                    <a:lumMod val="50000"/>
                  </a:schemeClr>
                </a:solidFill>
              </a:rPr>
              <a:t>IRS</a:t>
            </a:r>
            <a:r>
              <a:rPr lang="zh-CN" altLang="en-US" dirty="0">
                <a:solidFill>
                  <a:schemeClr val="accent5">
                    <a:lumMod val="50000"/>
                  </a:schemeClr>
                </a:solidFill>
              </a:rPr>
              <a:t>部署在</a:t>
            </a:r>
            <a:r>
              <a:rPr lang="en-US" altLang="zh-CN" dirty="0">
                <a:solidFill>
                  <a:schemeClr val="accent5">
                    <a:lumMod val="50000"/>
                  </a:schemeClr>
                </a:solidFill>
              </a:rPr>
              <a:t>Alice</a:t>
            </a:r>
            <a:r>
              <a:rPr lang="zh-CN" altLang="en-US" dirty="0">
                <a:solidFill>
                  <a:schemeClr val="accent5">
                    <a:lumMod val="50000"/>
                  </a:schemeClr>
                </a:solidFill>
              </a:rPr>
              <a:t>或</a:t>
            </a:r>
            <a:r>
              <a:rPr lang="en-US" altLang="zh-CN" dirty="0">
                <a:solidFill>
                  <a:schemeClr val="accent5">
                    <a:lumMod val="50000"/>
                  </a:schemeClr>
                </a:solidFill>
              </a:rPr>
              <a:t>SU</a:t>
            </a:r>
            <a:r>
              <a:rPr lang="zh-CN" altLang="en-US" dirty="0">
                <a:solidFill>
                  <a:schemeClr val="accent5">
                    <a:lumMod val="50000"/>
                  </a:schemeClr>
                </a:solidFill>
              </a:rPr>
              <a:t>附近时对于提高系统保密性能是有益的；</a:t>
            </a:r>
            <a:endParaRPr lang="zh-CN" altLang="en-US" dirty="0">
              <a:solidFill>
                <a:schemeClr val="accent5">
                  <a:lumMod val="50000"/>
                </a:schemeClr>
              </a:solidFill>
            </a:endParaRPr>
          </a:p>
          <a:p>
            <a:pPr marL="285750" indent="-285750">
              <a:buFont typeface="Wingdings" panose="05000000000000000000" pitchFamily="2" charset="2"/>
              <a:buChar char="Ø"/>
            </a:pPr>
            <a:endParaRPr lang="zh-CN" altLang="en-US" dirty="0">
              <a:solidFill>
                <a:schemeClr val="accent5">
                  <a:lumMod val="50000"/>
                </a:schemeClr>
              </a:solidFill>
            </a:endParaRPr>
          </a:p>
          <a:p>
            <a:pPr marL="285750" indent="-285750">
              <a:buFont typeface="Wingdings" panose="05000000000000000000" pitchFamily="2" charset="2"/>
              <a:buChar char="Ø"/>
            </a:pPr>
            <a:endParaRPr lang="en-US" altLang="zh-CN" sz="1050" dirty="0"/>
          </a:p>
          <a:p>
            <a:endParaRPr lang="en-US" altLang="zh-CN" sz="1050" dirty="0"/>
          </a:p>
        </p:txBody>
      </p:sp>
      <p:sp>
        <p:nvSpPr>
          <p:cNvPr id="16" name="文本框 2"/>
          <p:cNvSpPr txBox="1"/>
          <p:nvPr/>
        </p:nvSpPr>
        <p:spPr>
          <a:xfrm>
            <a:off x="450925" y="841831"/>
            <a:ext cx="10432838" cy="461665"/>
          </a:xfrm>
          <a:prstGeom prst="rect">
            <a:avLst/>
          </a:prstGeom>
          <a:solidFill>
            <a:schemeClr val="bg1">
              <a:lumMod val="85000"/>
            </a:schemeClr>
          </a:solidFill>
          <a:ln>
            <a:solidFill>
              <a:srgbClr val="FF0000"/>
            </a:solidFill>
          </a:ln>
        </p:spPr>
        <p:txBody>
          <a:bodyPr wrap="square" rtlCol="0">
            <a:spAutoFit/>
          </a:bodyPr>
          <a:lstStyle/>
          <a:p>
            <a:pPr algn="ctr"/>
            <a:r>
              <a:rPr lang="en-US" altLang="zh-CN" sz="2400" b="1" dirty="0">
                <a:solidFill>
                  <a:srgbClr val="254E8B"/>
                </a:solidFill>
                <a:latin typeface="Times New Roman" panose="02020603050405020304" pitchFamily="18" charset="0"/>
                <a:cs typeface="Times New Roman" panose="02020603050405020304" pitchFamily="18" charset="0"/>
              </a:rPr>
              <a:t>Secrecy rate maximization for IRS-assisted MISOME cognitive radio system</a:t>
            </a:r>
            <a:endParaRPr lang="zh-CN" altLang="en-US" sz="2400" b="1" dirty="0">
              <a:solidFill>
                <a:srgbClr val="254E8B"/>
              </a:solidFill>
              <a:latin typeface="Times New Roman" panose="02020603050405020304" pitchFamily="18" charset="0"/>
              <a:cs typeface="Times New Roman" panose="02020603050405020304" pitchFamily="18" charset="0"/>
            </a:endParaRPr>
          </a:p>
        </p:txBody>
      </p:sp>
      <p:sp>
        <p:nvSpPr>
          <p:cNvPr id="17" name="矩形 16"/>
          <p:cNvSpPr/>
          <p:nvPr/>
        </p:nvSpPr>
        <p:spPr>
          <a:xfrm>
            <a:off x="4639140" y="1283592"/>
            <a:ext cx="2942152" cy="646331"/>
          </a:xfrm>
          <a:prstGeom prst="rect">
            <a:avLst/>
          </a:prstGeom>
        </p:spPr>
        <p:txBody>
          <a:bodyPr wrap="non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An Li, </a:t>
            </a:r>
            <a:r>
              <a:rPr lang="en-US" altLang="zh-CN" b="1" dirty="0">
                <a:latin typeface="Times New Roman" panose="02020603050405020304" pitchFamily="18" charset="0"/>
                <a:cs typeface="Times New Roman" panose="02020603050405020304" pitchFamily="18" charset="0"/>
              </a:rPr>
              <a:t>Xin Zhang, Tao </a:t>
            </a:r>
            <a:r>
              <a:rPr lang="en-US" altLang="zh-CN" b="1" dirty="0" err="1">
                <a:latin typeface="Times New Roman" panose="02020603050405020304" pitchFamily="18" charset="0"/>
                <a:cs typeface="Times New Roman" panose="02020603050405020304" pitchFamily="18" charset="0"/>
              </a:rPr>
              <a:t>Guo</a:t>
            </a:r>
            <a:r>
              <a:rPr lang="en-US" altLang="zh-CN"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pic>
        <p:nvPicPr>
          <p:cNvPr id="19" name="图片 18"/>
          <p:cNvPicPr>
            <a:picLocks noChangeAspect="1" noChangeArrowheads="1"/>
          </p:cNvPicPr>
          <p:nvPr/>
        </p:nvPicPr>
        <p:blipFill>
          <a:blip r:embed="rId1">
            <a:extLst>
              <a:ext uri="{28A0092B-C50C-407E-A947-70E740481C1C}">
                <a14:useLocalDpi xmlns:a14="http://schemas.microsoft.com/office/drawing/2010/main" val="0"/>
              </a:ext>
            </a:extLst>
          </a:blip>
          <a:srcRect t="5554" r="1868" b="1"/>
          <a:stretch>
            <a:fillRect/>
          </a:stretch>
        </p:blipFill>
        <p:spPr>
          <a:xfrm>
            <a:off x="-151171" y="1969192"/>
            <a:ext cx="3144133" cy="2266418"/>
          </a:xfrm>
          <a:prstGeom prst="rect">
            <a:avLst/>
          </a:prstGeom>
          <a:noFill/>
          <a:ln>
            <a:noFill/>
          </a:ln>
        </p:spPr>
      </p:pic>
      <p:pic>
        <p:nvPicPr>
          <p:cNvPr id="20" name="图片 19"/>
          <p:cNvPicPr>
            <a:picLocks noChangeAspect="1" noChangeArrowheads="1"/>
          </p:cNvPicPr>
          <p:nvPr/>
        </p:nvPicPr>
        <p:blipFill>
          <a:blip r:embed="rId2">
            <a:extLst>
              <a:ext uri="{28A0092B-C50C-407E-A947-70E740481C1C}">
                <a14:useLocalDpi xmlns:a14="http://schemas.microsoft.com/office/drawing/2010/main" val="0"/>
              </a:ext>
            </a:extLst>
          </a:blip>
          <a:srcRect t="4898" r="780"/>
          <a:stretch>
            <a:fillRect/>
          </a:stretch>
        </p:blipFill>
        <p:spPr>
          <a:xfrm>
            <a:off x="2618935" y="1974856"/>
            <a:ext cx="3167702" cy="2275527"/>
          </a:xfrm>
          <a:prstGeom prst="rect">
            <a:avLst/>
          </a:prstGeom>
          <a:noFill/>
          <a:ln>
            <a:noFill/>
          </a:ln>
        </p:spPr>
      </p:pic>
      <p:pic>
        <p:nvPicPr>
          <p:cNvPr id="24" name="图片 23"/>
          <p:cNvPicPr>
            <a:picLocks noChangeAspect="1" noChangeArrowheads="1"/>
          </p:cNvPicPr>
          <p:nvPr/>
        </p:nvPicPr>
        <p:blipFill>
          <a:blip r:embed="rId3">
            <a:extLst>
              <a:ext uri="{28A0092B-C50C-407E-A947-70E740481C1C}">
                <a14:useLocalDpi xmlns:a14="http://schemas.microsoft.com/office/drawing/2010/main" val="0"/>
              </a:ext>
            </a:extLst>
          </a:blip>
          <a:srcRect t="5058"/>
          <a:stretch>
            <a:fillRect/>
          </a:stretch>
        </p:blipFill>
        <p:spPr>
          <a:xfrm>
            <a:off x="-151172" y="4334532"/>
            <a:ext cx="3257191" cy="2317238"/>
          </a:xfrm>
          <a:prstGeom prst="rect">
            <a:avLst/>
          </a:prstGeom>
          <a:noFill/>
          <a:ln>
            <a:noFill/>
          </a:ln>
        </p:spPr>
      </p:pic>
      <p:pic>
        <p:nvPicPr>
          <p:cNvPr id="25" name="图片 24"/>
          <p:cNvPicPr>
            <a:picLocks noChangeAspect="1" noChangeArrowheads="1"/>
          </p:cNvPicPr>
          <p:nvPr/>
        </p:nvPicPr>
        <p:blipFill>
          <a:blip r:embed="rId4">
            <a:extLst>
              <a:ext uri="{28A0092B-C50C-407E-A947-70E740481C1C}">
                <a14:useLocalDpi xmlns:a14="http://schemas.microsoft.com/office/drawing/2010/main" val="0"/>
              </a:ext>
            </a:extLst>
          </a:blip>
          <a:srcRect l="4929" t="4256" r="6933" b="1113"/>
          <a:stretch>
            <a:fillRect/>
          </a:stretch>
        </p:blipFill>
        <p:spPr>
          <a:xfrm>
            <a:off x="2808802" y="4334532"/>
            <a:ext cx="2843611" cy="2287049"/>
          </a:xfrm>
          <a:prstGeom prst="rect">
            <a:avLst/>
          </a:prstGeom>
          <a:noFill/>
          <a:ln>
            <a:noFill/>
          </a:ln>
        </p:spPr>
      </p:pic>
      <p:graphicFrame>
        <p:nvGraphicFramePr>
          <p:cNvPr id="8" name="对象 7"/>
          <p:cNvGraphicFramePr>
            <a:graphicFrameLocks noChangeAspect="1"/>
          </p:cNvGraphicFramePr>
          <p:nvPr/>
        </p:nvGraphicFramePr>
        <p:xfrm>
          <a:off x="2339535" y="4176887"/>
          <a:ext cx="279400" cy="228600"/>
        </p:xfrm>
        <a:graphic>
          <a:graphicData uri="http://schemas.openxmlformats.org/presentationml/2006/ole">
            <mc:AlternateContent xmlns:mc="http://schemas.openxmlformats.org/markup-compatibility/2006">
              <mc:Choice xmlns:v="urn:schemas-microsoft-com:vml" Requires="v">
                <p:oleObj spid="_x0000_s17432" name="Equation" r:id="rId5" imgW="6705600" imgH="5486400" progId="Equation.DSMT4">
                  <p:embed/>
                </p:oleObj>
              </mc:Choice>
              <mc:Fallback>
                <p:oleObj name="Equation" r:id="rId5" imgW="6705600" imgH="5486400" progId="Equation.DSMT4">
                  <p:embed/>
                  <p:pic>
                    <p:nvPicPr>
                      <p:cNvPr id="0" name="图片 17426"/>
                      <p:cNvPicPr/>
                      <p:nvPr/>
                    </p:nvPicPr>
                    <p:blipFill>
                      <a:blip r:embed="rId6"/>
                      <a:stretch>
                        <a:fillRect/>
                      </a:stretch>
                    </p:blipFill>
                    <p:spPr>
                      <a:xfrm>
                        <a:off x="2339535" y="4176887"/>
                        <a:ext cx="279400" cy="2286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555221" y="1861440"/>
            <a:ext cx="4953779" cy="4878259"/>
          </a:xfrm>
          <a:prstGeom prst="rect">
            <a:avLst/>
          </a:prstGeom>
          <a:noFill/>
          <a:ln>
            <a:solidFill>
              <a:srgbClr val="00B0F0"/>
            </a:solidFill>
            <a:prstDash val="dash"/>
          </a:ln>
        </p:spPr>
        <p:txBody>
          <a:bodyPr wrap="square" rtlCol="0">
            <a:spAutoFit/>
          </a:bodyPr>
          <a:lstStyle/>
          <a:p>
            <a:pPr marL="285750" indent="-285750">
              <a:buFont typeface="Wingdings" panose="05000000000000000000" pitchFamily="2" charset="2"/>
              <a:buChar char="u"/>
            </a:pPr>
            <a:r>
              <a:rPr lang="zh-CN" altLang="en-US" sz="1900" b="1" dirty="0"/>
              <a:t>系统模型</a:t>
            </a:r>
            <a:endParaRPr lang="en-US" altLang="zh-CN" sz="1900" b="1" dirty="0"/>
          </a:p>
          <a:p>
            <a:endParaRPr lang="en-US" altLang="zh-CN" dirty="0"/>
          </a:p>
          <a:p>
            <a:endParaRPr lang="zh-CN" altLang="en-US" dirty="0"/>
          </a:p>
          <a:p>
            <a:endParaRPr lang="en-US" altLang="zh-CN" dirty="0"/>
          </a:p>
          <a:p>
            <a:endParaRPr lang="en-US" altLang="zh-CN" dirty="0"/>
          </a:p>
          <a:p>
            <a:endParaRPr lang="en-US" altLang="zh-CN" dirty="0"/>
          </a:p>
          <a:p>
            <a:endParaRPr lang="en-US" altLang="zh-CN" sz="1050" dirty="0"/>
          </a:p>
          <a:p>
            <a:endParaRPr lang="en-US" altLang="zh-CN" sz="1400" dirty="0">
              <a:solidFill>
                <a:schemeClr val="accent5">
                  <a:lumMod val="50000"/>
                </a:schemeClr>
              </a:solidFill>
            </a:endParaRPr>
          </a:p>
          <a:p>
            <a:endParaRPr lang="en-US" altLang="zh-CN" sz="1400" dirty="0"/>
          </a:p>
          <a:p>
            <a:endParaRPr lang="en-US" altLang="zh-CN" sz="1050" dirty="0">
              <a:solidFill>
                <a:schemeClr val="accent5">
                  <a:lumMod val="50000"/>
                </a:schemeClr>
              </a:solidFill>
            </a:endParaRPr>
          </a:p>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卸载能耗之和可以表示为：</a:t>
            </a:r>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计算能耗可以表示为：</a:t>
            </a:r>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无人机推进能耗为：</a:t>
            </a:r>
            <a:endParaRPr lang="zh-CN" altLang="en-US" sz="14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1400" dirty="0"/>
          </a:p>
          <a:p>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无人机能耗和地面设备总能耗分别表示为：</a:t>
            </a:r>
            <a:endParaRPr lang="en-US" altLang="zh-CN" sz="1050" dirty="0"/>
          </a:p>
          <a:p>
            <a:endParaRPr lang="en-US" altLang="zh-CN" sz="900" dirty="0"/>
          </a:p>
          <a:p>
            <a:endParaRPr lang="en-US" altLang="zh-CN" sz="900" dirty="0"/>
          </a:p>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系统总能耗为：</a:t>
            </a:r>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900" dirty="0"/>
          </a:p>
        </p:txBody>
      </p:sp>
      <p:sp>
        <p:nvSpPr>
          <p:cNvPr id="2" name="Title 1"/>
          <p:cNvSpPr txBox="1"/>
          <p:nvPr/>
        </p:nvSpPr>
        <p:spPr>
          <a:xfrm>
            <a:off x="450924" y="203760"/>
            <a:ext cx="3701528" cy="6783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u"/>
            </a:pP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代表作四：</a:t>
            </a:r>
            <a:r>
              <a:rPr lang="en-US" altLang="zh-CN"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MEC</a:t>
            </a:r>
            <a:endParaRPr lang="en-US" altLang="zh-CN"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endParaRPr>
          </a:p>
        </p:txBody>
      </p:sp>
      <p:sp>
        <p:nvSpPr>
          <p:cNvPr id="3" name="文本框 2"/>
          <p:cNvSpPr txBox="1"/>
          <p:nvPr/>
        </p:nvSpPr>
        <p:spPr>
          <a:xfrm>
            <a:off x="659802" y="882127"/>
            <a:ext cx="11042341" cy="461665"/>
          </a:xfrm>
          <a:prstGeom prst="rect">
            <a:avLst/>
          </a:prstGeom>
          <a:solidFill>
            <a:schemeClr val="bg1">
              <a:lumMod val="85000"/>
            </a:schemeClr>
          </a:solidFill>
          <a:ln>
            <a:solidFill>
              <a:srgbClr val="FF0000"/>
            </a:solidFill>
          </a:ln>
        </p:spPr>
        <p:txBody>
          <a:bodyPr wrap="square" rtlCol="0">
            <a:spAutoFit/>
          </a:bodyPr>
          <a:lstStyle/>
          <a:p>
            <a:pPr algn="ctr"/>
            <a:r>
              <a:rPr lang="zh-CN" altLang="en-US" sz="2400" b="1" dirty="0">
                <a:solidFill>
                  <a:srgbClr val="254E8B"/>
                </a:solidFill>
                <a:latin typeface="Times New Roman" panose="02020603050405020304" pitchFamily="18" charset="0"/>
                <a:cs typeface="Times New Roman" panose="02020603050405020304" pitchFamily="18" charset="0"/>
              </a:rPr>
              <a:t>加权能耗最小化的无人机辅助边缘计算资源分配策略</a:t>
            </a:r>
            <a:endParaRPr lang="zh-CN" altLang="en-US" sz="2400" b="1" dirty="0">
              <a:solidFill>
                <a:srgbClr val="254E8B"/>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3114675" y="1375828"/>
            <a:ext cx="5324475" cy="646331"/>
          </a:xfrm>
          <a:prstGeom prst="rect">
            <a:avLst/>
          </a:prstGeom>
          <a:noFill/>
        </p:spPr>
        <p:txBody>
          <a:bodyPr wrap="square" rtlCol="0">
            <a:spAutoFit/>
          </a:bodyPr>
          <a:lstStyle/>
          <a:p>
            <a:pPr algn="ctr"/>
            <a:r>
              <a:rPr lang="zh-CN" altLang="en-US" b="1" dirty="0">
                <a:solidFill>
                  <a:srgbClr val="FF0000"/>
                </a:solidFill>
                <a:latin typeface="Times New Roman" panose="02020603050405020304" pitchFamily="18" charset="0"/>
                <a:cs typeface="Times New Roman" panose="02020603050405020304" pitchFamily="18" charset="0"/>
              </a:rPr>
              <a:t>李安</a:t>
            </a:r>
            <a:r>
              <a:rPr lang="en-US" altLang="zh-CN" b="1" dirty="0">
                <a:solidFill>
                  <a:srgbClr val="FF0000"/>
                </a:solidFill>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戴龙斌</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余礼苏</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王振</a:t>
            </a:r>
            <a:endParaRPr lang="zh-CN" altLang="en-US"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sp>
        <p:nvSpPr>
          <p:cNvPr id="5" name="直接连接符 114"/>
          <p:cNvSpPr>
            <a:spLocks noChangeShapeType="1"/>
          </p:cNvSpPr>
          <p:nvPr/>
        </p:nvSpPr>
        <p:spPr bwMode="auto">
          <a:xfrm flipV="1">
            <a:off x="0" y="1704408"/>
            <a:ext cx="12192000" cy="39746"/>
          </a:xfrm>
          <a:prstGeom prst="line">
            <a:avLst/>
          </a:prstGeom>
          <a:noFill/>
          <a:ln w="28575" cap="flat" cmpd="sng">
            <a:solidFill>
              <a:srgbClr val="3399FF"/>
            </a:solidFill>
            <a:bevel/>
          </a:ln>
          <a:extLst>
            <a:ext uri="{909E8E84-426E-40DD-AFC4-6F175D3DCCD1}">
              <a14:hiddenFill xmlns:a14="http://schemas.microsoft.com/office/drawing/2010/main">
                <a:noFill/>
              </a14:hiddenFill>
            </a:ext>
          </a:extLst>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endParaRPr lang="zh-CN" altLang="en-US" b="1" cap="all">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nvSpPr>
        <p:spPr>
          <a:xfrm>
            <a:off x="97972" y="1890504"/>
            <a:ext cx="3334498" cy="3924151"/>
          </a:xfrm>
          <a:prstGeom prst="rect">
            <a:avLst/>
          </a:prstGeom>
          <a:noFill/>
          <a:ln w="12700">
            <a:solidFill>
              <a:srgbClr val="00B0F0"/>
            </a:solidFill>
            <a:prstDash val="dash"/>
          </a:ln>
        </p:spPr>
        <p:txBody>
          <a:bodyPr wrap="square" rtlCol="0">
            <a:spAutoFit/>
          </a:bodyPr>
          <a:lstStyle/>
          <a:p>
            <a:pPr marL="342900" indent="-342900">
              <a:spcBef>
                <a:spcPts val="600"/>
              </a:spcBef>
              <a:spcAft>
                <a:spcPts val="600"/>
              </a:spcAft>
              <a:buFont typeface="Wingdings" panose="05000000000000000000" pitchFamily="2" charset="2"/>
              <a:buChar char="u"/>
            </a:pPr>
            <a:r>
              <a:rPr lang="zh-CN" altLang="en-US" sz="1900" b="1" dirty="0">
                <a:latin typeface="+mn-ea"/>
              </a:rPr>
              <a:t>目的和意义</a:t>
            </a:r>
            <a:endParaRPr lang="en-US" altLang="zh-CN" sz="1900" b="1" dirty="0">
              <a:latin typeface="+mn-ea"/>
            </a:endParaRPr>
          </a:p>
          <a:p>
            <a:pPr marL="285750" lvl="0" indent="-285750">
              <a:buFont typeface="Arial" panose="020B0604020202020204" pitchFamily="34" charset="0"/>
              <a:buChar char="•"/>
            </a:pPr>
            <a:r>
              <a:rPr lang="zh-CN" altLang="en-US" sz="1400" b="1" dirty="0">
                <a:solidFill>
                  <a:srgbClr val="C00000"/>
                </a:solidFill>
              </a:rPr>
              <a:t>必要性：</a:t>
            </a:r>
            <a:r>
              <a:rPr lang="zh-CN" altLang="en-US" sz="1400" dirty="0">
                <a:solidFill>
                  <a:srgbClr val="4472C4">
                    <a:lumMod val="50000"/>
                  </a:srgbClr>
                </a:solidFill>
              </a:rPr>
              <a:t>处理新型应用的前端物联 网设备资源严重受限，部署边缘计算服务器可以有效解决这一问题；</a:t>
            </a:r>
            <a:endParaRPr lang="en-US" altLang="zh-CN" sz="1400" dirty="0">
              <a:solidFill>
                <a:srgbClr val="4472C4">
                  <a:lumMod val="50000"/>
                </a:srgbClr>
              </a:solidFill>
            </a:endParaRPr>
          </a:p>
          <a:p>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挑战：</a:t>
            </a:r>
            <a:r>
              <a:rPr lang="zh-CN" altLang="en-US" sz="1400" dirty="0">
                <a:solidFill>
                  <a:srgbClr val="4472C4">
                    <a:lumMod val="50000"/>
                  </a:srgbClr>
                </a:solidFill>
              </a:rPr>
              <a:t>针对无人机及地面设备由于自身的限制能源严重受限且两者不在同一数量级的问题，考虑如何对系统资源进行合理分配；</a:t>
            </a:r>
            <a:endParaRPr lang="en-US" altLang="zh-CN" sz="1400" dirty="0">
              <a:solidFill>
                <a:srgbClr val="4472C4">
                  <a:lumMod val="50000"/>
                </a:srgbClr>
              </a:solidFill>
            </a:endParaRPr>
          </a:p>
          <a:p>
            <a:pPr marL="285750" indent="-285750">
              <a:buFont typeface="Arial" panose="020B0604020202020204" pitchFamily="34" charset="0"/>
              <a:buChar char="•"/>
            </a:pPr>
            <a:endParaRPr lang="en-US" altLang="zh-CN" sz="1400" dirty="0">
              <a:solidFill>
                <a:srgbClr val="4472C4">
                  <a:lumMod val="50000"/>
                </a:srgbClr>
              </a:solidFill>
            </a:endParaRPr>
          </a:p>
          <a:p>
            <a:pPr marL="285750" indent="-285750">
              <a:buFont typeface="Arial" panose="020B0604020202020204" pitchFamily="34" charset="0"/>
              <a:buChar char="•"/>
            </a:pPr>
            <a:r>
              <a:rPr lang="zh-CN" altLang="en-US" sz="1400" b="1" dirty="0">
                <a:solidFill>
                  <a:srgbClr val="C00000"/>
                </a:solidFill>
              </a:rPr>
              <a:t>解决办法：</a:t>
            </a:r>
            <a:r>
              <a:rPr lang="zh-CN" altLang="en-US" sz="1400" dirty="0">
                <a:solidFill>
                  <a:schemeClr val="accent5">
                    <a:lumMod val="50000"/>
                  </a:schemeClr>
                </a:solidFill>
              </a:rPr>
              <a:t>利用移动边缘计算技术将地面设备的计算密集型任务卸载到无人机上进行辅助计算；</a:t>
            </a:r>
            <a:endParaRPr lang="en-US" altLang="zh-CN" sz="1400" dirty="0">
              <a:solidFill>
                <a:schemeClr val="accent5">
                  <a:lumMod val="50000"/>
                </a:schemeClr>
              </a:solidFill>
            </a:endParaRPr>
          </a:p>
          <a:p>
            <a:pPr marL="285750" indent="-285750">
              <a:buFont typeface="Arial" panose="020B0604020202020204" pitchFamily="34" charset="0"/>
              <a:buChar char="•"/>
            </a:pP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优势：</a:t>
            </a:r>
            <a:r>
              <a:rPr lang="zh-CN" altLang="en-US" sz="1400" dirty="0">
                <a:solidFill>
                  <a:schemeClr val="accent5">
                    <a:lumMod val="50000"/>
                  </a:schemeClr>
                </a:solidFill>
              </a:rPr>
              <a:t>将计算任务进行合理分配，最小化通信系统的加权能耗，使资源利用率最大。</a:t>
            </a:r>
            <a:endParaRPr lang="en-US" altLang="zh-CN" sz="1400" dirty="0">
              <a:solidFill>
                <a:schemeClr val="accent5">
                  <a:lumMod val="50000"/>
                </a:schemeClr>
              </a:solidFill>
            </a:endParaRPr>
          </a:p>
        </p:txBody>
      </p:sp>
      <p:sp>
        <p:nvSpPr>
          <p:cNvPr id="13" name="Rectangle 4"/>
          <p:cNvSpPr>
            <a:spLocks noChangeArrowheads="1"/>
          </p:cNvSpPr>
          <p:nvPr/>
        </p:nvSpPr>
        <p:spPr bwMode="auto">
          <a:xfrm>
            <a:off x="3639605" y="462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8"/>
          <p:cNvSpPr>
            <a:spLocks noChangeArrowheads="1"/>
          </p:cNvSpPr>
          <p:nvPr/>
        </p:nvSpPr>
        <p:spPr bwMode="auto">
          <a:xfrm>
            <a:off x="3639605" y="49564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0"/>
          <p:cNvSpPr>
            <a:spLocks noChangeArrowheads="1"/>
          </p:cNvSpPr>
          <p:nvPr/>
        </p:nvSpPr>
        <p:spPr bwMode="auto">
          <a:xfrm>
            <a:off x="4474028" y="47520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4"/>
          <p:cNvSpPr>
            <a:spLocks noChangeArrowheads="1"/>
          </p:cNvSpPr>
          <p:nvPr/>
        </p:nvSpPr>
        <p:spPr bwMode="auto">
          <a:xfrm>
            <a:off x="3639605" y="5411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5" name="文本框 24"/>
          <p:cNvSpPr txBox="1"/>
          <p:nvPr/>
        </p:nvSpPr>
        <p:spPr>
          <a:xfrm>
            <a:off x="8599714" y="1744154"/>
            <a:ext cx="3469515" cy="5107940"/>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1900" b="1" dirty="0"/>
              <a:t>优化问题</a:t>
            </a:r>
            <a:endParaRPr lang="en-US" altLang="zh-CN" sz="1900" b="1" dirty="0"/>
          </a:p>
          <a:p>
            <a:pPr marL="285750" indent="-285750">
              <a:spcAft>
                <a:spcPts val="600"/>
              </a:spcAft>
              <a:buFont typeface="Wingdings" panose="05000000000000000000" pitchFamily="2" charset="2"/>
              <a:buChar char="u"/>
            </a:pPr>
            <a:endParaRPr lang="en-US" altLang="zh-CN" sz="2000" b="1" dirty="0"/>
          </a:p>
          <a:p>
            <a:pPr marL="285750" indent="-285750">
              <a:spcAft>
                <a:spcPts val="600"/>
              </a:spcAft>
              <a:buFont typeface="Wingdings" panose="05000000000000000000" pitchFamily="2" charset="2"/>
              <a:buChar char="u"/>
            </a:pPr>
            <a:endParaRPr lang="en-US" altLang="zh-CN" sz="2000" b="1"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p:txBody>
      </p:sp>
      <p:sp>
        <p:nvSpPr>
          <p:cNvPr id="27" name="Rectangle 22"/>
          <p:cNvSpPr>
            <a:spLocks noChangeArrowheads="1"/>
          </p:cNvSpPr>
          <p:nvPr/>
        </p:nvSpPr>
        <p:spPr bwMode="auto">
          <a:xfrm>
            <a:off x="8599714" y="23623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24"/>
          <p:cNvSpPr>
            <a:spLocks noChangeArrowheads="1"/>
          </p:cNvSpPr>
          <p:nvPr/>
        </p:nvSpPr>
        <p:spPr bwMode="auto">
          <a:xfrm flipV="1">
            <a:off x="9343997" y="2798945"/>
            <a:ext cx="108310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4560" name="Picture 2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2342" y="2181465"/>
            <a:ext cx="24574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5682192" y="4265375"/>
          <a:ext cx="1117600" cy="381000"/>
        </p:xfrm>
        <a:graphic>
          <a:graphicData uri="http://schemas.openxmlformats.org/presentationml/2006/ole">
            <mc:AlternateContent xmlns:mc="http://schemas.openxmlformats.org/markup-compatibility/2006">
              <mc:Choice xmlns:v="urn:schemas-microsoft-com:vml" Requires="v">
                <p:oleObj spid="_x0000_s18457" name="Equation" r:id="rId2" imgW="26822400" imgH="9144000" progId="Equation.DSMT4">
                  <p:embed/>
                </p:oleObj>
              </mc:Choice>
              <mc:Fallback>
                <p:oleObj name="Equation" r:id="rId2" imgW="26822400" imgH="9144000" progId="Equation.DSMT4">
                  <p:embed/>
                  <p:pic>
                    <p:nvPicPr>
                      <p:cNvPr id="0" name="图片 14659"/>
                      <p:cNvPicPr/>
                      <p:nvPr/>
                    </p:nvPicPr>
                    <p:blipFill>
                      <a:blip r:embed="rId3"/>
                      <a:stretch>
                        <a:fillRect/>
                      </a:stretch>
                    </p:blipFill>
                    <p:spPr>
                      <a:xfrm>
                        <a:off x="5682192" y="4265375"/>
                        <a:ext cx="1117600" cy="38100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5336949" y="4689168"/>
          <a:ext cx="1282700" cy="381000"/>
        </p:xfrm>
        <a:graphic>
          <a:graphicData uri="http://schemas.openxmlformats.org/presentationml/2006/ole">
            <mc:AlternateContent xmlns:mc="http://schemas.openxmlformats.org/markup-compatibility/2006">
              <mc:Choice xmlns:v="urn:schemas-microsoft-com:vml" Requires="v">
                <p:oleObj spid="_x0000_s18458" name="Equation" r:id="rId4" imgW="30784800" imgH="9144000" progId="Equation.DSMT4">
                  <p:embed/>
                </p:oleObj>
              </mc:Choice>
              <mc:Fallback>
                <p:oleObj name="Equation" r:id="rId4" imgW="30784800" imgH="9144000" progId="Equation.DSMT4">
                  <p:embed/>
                  <p:pic>
                    <p:nvPicPr>
                      <p:cNvPr id="0" name="图片 14660"/>
                      <p:cNvPicPr/>
                      <p:nvPr/>
                    </p:nvPicPr>
                    <p:blipFill>
                      <a:blip r:embed="rId5"/>
                      <a:stretch>
                        <a:fillRect/>
                      </a:stretch>
                    </p:blipFill>
                    <p:spPr>
                      <a:xfrm>
                        <a:off x="5336949" y="4689168"/>
                        <a:ext cx="1282700" cy="381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6604258" y="4701230"/>
          <a:ext cx="1409700" cy="381000"/>
        </p:xfrm>
        <a:graphic>
          <a:graphicData uri="http://schemas.openxmlformats.org/presentationml/2006/ole">
            <mc:AlternateContent xmlns:mc="http://schemas.openxmlformats.org/markup-compatibility/2006">
              <mc:Choice xmlns:v="urn:schemas-microsoft-com:vml" Requires="v">
                <p:oleObj spid="_x0000_s18459" name="Equation" r:id="rId6" imgW="33832800" imgH="9144000" progId="Equation.DSMT4">
                  <p:embed/>
                </p:oleObj>
              </mc:Choice>
              <mc:Fallback>
                <p:oleObj name="Equation" r:id="rId6" imgW="33832800" imgH="9144000" progId="Equation.DSMT4">
                  <p:embed/>
                  <p:pic>
                    <p:nvPicPr>
                      <p:cNvPr id="0" name="图片 14661"/>
                      <p:cNvPicPr/>
                      <p:nvPr/>
                    </p:nvPicPr>
                    <p:blipFill>
                      <a:blip r:embed="rId7"/>
                      <a:stretch>
                        <a:fillRect/>
                      </a:stretch>
                    </p:blipFill>
                    <p:spPr>
                      <a:xfrm>
                        <a:off x="6604258" y="4701230"/>
                        <a:ext cx="1409700" cy="381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555221" y="5363325"/>
          <a:ext cx="4953779" cy="471788"/>
        </p:xfrm>
        <a:graphic>
          <a:graphicData uri="http://schemas.openxmlformats.org/presentationml/2006/ole">
            <mc:AlternateContent xmlns:mc="http://schemas.openxmlformats.org/markup-compatibility/2006">
              <mc:Choice xmlns:v="urn:schemas-microsoft-com:vml" Requires="v">
                <p:oleObj spid="_x0000_s18460" name="Equation" r:id="rId8" imgW="121615200" imgH="11582400" progId="Equation.DSMT4">
                  <p:embed/>
                </p:oleObj>
              </mc:Choice>
              <mc:Fallback>
                <p:oleObj name="Equation" r:id="rId8" imgW="121615200" imgH="11582400" progId="Equation.DSMT4">
                  <p:embed/>
                  <p:pic>
                    <p:nvPicPr>
                      <p:cNvPr id="0" name="图片 14662"/>
                      <p:cNvPicPr/>
                      <p:nvPr/>
                    </p:nvPicPr>
                    <p:blipFill>
                      <a:blip r:embed="rId9"/>
                      <a:stretch>
                        <a:fillRect/>
                      </a:stretch>
                    </p:blipFill>
                    <p:spPr>
                      <a:xfrm>
                        <a:off x="3555221" y="5363325"/>
                        <a:ext cx="4953779" cy="471788"/>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4152452" y="6064779"/>
          <a:ext cx="1181100" cy="228600"/>
        </p:xfrm>
        <a:graphic>
          <a:graphicData uri="http://schemas.openxmlformats.org/presentationml/2006/ole">
            <mc:AlternateContent xmlns:mc="http://schemas.openxmlformats.org/markup-compatibility/2006">
              <mc:Choice xmlns:v="urn:schemas-microsoft-com:vml" Requires="v">
                <p:oleObj spid="_x0000_s18461" name="Equation" r:id="rId10" imgW="28346400" imgH="5486400" progId="Equation.DSMT4">
                  <p:embed/>
                </p:oleObj>
              </mc:Choice>
              <mc:Fallback>
                <p:oleObj name="Equation" r:id="rId10" imgW="28346400" imgH="5486400" progId="Equation.DSMT4">
                  <p:embed/>
                  <p:pic>
                    <p:nvPicPr>
                      <p:cNvPr id="0" name="图片 14663"/>
                      <p:cNvPicPr/>
                      <p:nvPr/>
                    </p:nvPicPr>
                    <p:blipFill>
                      <a:blip r:embed="rId11"/>
                      <a:stretch>
                        <a:fillRect/>
                      </a:stretch>
                    </p:blipFill>
                    <p:spPr>
                      <a:xfrm>
                        <a:off x="4152452" y="6064779"/>
                        <a:ext cx="1181100" cy="22860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5599112" y="6000676"/>
          <a:ext cx="1028700" cy="228600"/>
        </p:xfrm>
        <a:graphic>
          <a:graphicData uri="http://schemas.openxmlformats.org/presentationml/2006/ole">
            <mc:AlternateContent xmlns:mc="http://schemas.openxmlformats.org/markup-compatibility/2006">
              <mc:Choice xmlns:v="urn:schemas-microsoft-com:vml" Requires="v">
                <p:oleObj spid="_x0000_s18462" name="Equation" r:id="rId12" imgW="24688800" imgH="5486400" progId="Equation.DSMT4">
                  <p:embed/>
                </p:oleObj>
              </mc:Choice>
              <mc:Fallback>
                <p:oleObj name="Equation" r:id="rId12" imgW="24688800" imgH="5486400" progId="Equation.DSMT4">
                  <p:embed/>
                  <p:pic>
                    <p:nvPicPr>
                      <p:cNvPr id="0" name="图片 14664"/>
                      <p:cNvPicPr/>
                      <p:nvPr/>
                    </p:nvPicPr>
                    <p:blipFill>
                      <a:blip r:embed="rId13"/>
                      <a:stretch>
                        <a:fillRect/>
                      </a:stretch>
                    </p:blipFill>
                    <p:spPr>
                      <a:xfrm>
                        <a:off x="5599112" y="6000676"/>
                        <a:ext cx="1028700" cy="228600"/>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8632190" y="2037080"/>
          <a:ext cx="3469640" cy="5234940"/>
        </p:xfrm>
        <a:graphic>
          <a:graphicData uri="http://schemas.openxmlformats.org/presentationml/2006/ole">
            <mc:AlternateContent xmlns:mc="http://schemas.openxmlformats.org/markup-compatibility/2006">
              <mc:Choice xmlns:v="urn:schemas-microsoft-com:vml" Requires="v">
                <p:oleObj spid="_x0000_s18463" name="Equation" r:id="rId14" imgW="81076800" imgH="115519200" progId="Equation.DSMT4">
                  <p:embed/>
                </p:oleObj>
              </mc:Choice>
              <mc:Fallback>
                <p:oleObj name="Equation" r:id="rId14" imgW="81076800" imgH="115519200" progId="Equation.DSMT4">
                  <p:embed/>
                  <p:pic>
                    <p:nvPicPr>
                      <p:cNvPr id="0" name="图片 14665"/>
                      <p:cNvPicPr/>
                      <p:nvPr/>
                    </p:nvPicPr>
                    <p:blipFill>
                      <a:blip r:embed="rId15"/>
                      <a:stretch>
                        <a:fillRect/>
                      </a:stretch>
                    </p:blipFill>
                    <p:spPr>
                      <a:xfrm>
                        <a:off x="8632190" y="2037080"/>
                        <a:ext cx="3469640" cy="5234940"/>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4826000" y="6325130"/>
          <a:ext cx="1270000" cy="215900"/>
        </p:xfrm>
        <a:graphic>
          <a:graphicData uri="http://schemas.openxmlformats.org/presentationml/2006/ole">
            <mc:AlternateContent xmlns:mc="http://schemas.openxmlformats.org/markup-compatibility/2006">
              <mc:Choice xmlns:v="urn:schemas-microsoft-com:vml" Requires="v">
                <p:oleObj spid="_x0000_s18464" name="Equation" r:id="rId16" imgW="30480000" imgH="5181600" progId="Equation.DSMT4">
                  <p:embed/>
                </p:oleObj>
              </mc:Choice>
              <mc:Fallback>
                <p:oleObj name="Equation" r:id="rId16" imgW="30480000" imgH="5181600" progId="Equation.DSMT4">
                  <p:embed/>
                  <p:pic>
                    <p:nvPicPr>
                      <p:cNvPr id="0" name="图片 14666"/>
                      <p:cNvPicPr/>
                      <p:nvPr/>
                    </p:nvPicPr>
                    <p:blipFill>
                      <a:blip r:embed="rId17"/>
                      <a:stretch>
                        <a:fillRect/>
                      </a:stretch>
                    </p:blipFill>
                    <p:spPr>
                      <a:xfrm>
                        <a:off x="4826000" y="6325130"/>
                        <a:ext cx="1270000" cy="2159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50924" y="203760"/>
            <a:ext cx="3701528" cy="6783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u"/>
            </a:pP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代表作四：</a:t>
            </a:r>
            <a:r>
              <a:rPr lang="en-US" altLang="zh-CN" sz="3200" b="1" cap="all" dirty="0">
                <a:ln w="0"/>
                <a:solidFill>
                  <a:srgbClr val="254E8B"/>
                </a:solidFill>
                <a:effectLst>
                  <a:reflection blurRad="12700" stA="50000" endPos="50000" dist="5000" dir="5400000" sy="-100000" rotWithShape="0"/>
                </a:effectLst>
                <a:latin typeface="Times New Roman" panose="02020603050405020304" pitchFamily="18" charset="0"/>
                <a:ea typeface="华文中宋" panose="02010600040101010101" pitchFamily="2" charset="-122"/>
                <a:cs typeface="Times New Roman" panose="02020603050405020304" pitchFamily="18" charset="0"/>
                <a:sym typeface="Arial Black" panose="020B0A04020102020204"/>
              </a:rPr>
              <a:t>MEC</a:t>
            </a:r>
            <a:endParaRPr lang="en-US" altLang="zh-CN" sz="3200" b="1" cap="all" dirty="0">
              <a:ln w="0"/>
              <a:solidFill>
                <a:srgbClr val="254E8B"/>
              </a:solidFill>
              <a:effectLst>
                <a:reflection blurRad="12700" stA="50000" endPos="50000" dist="5000" dir="5400000" sy="-100000" rotWithShape="0"/>
              </a:effectLst>
              <a:latin typeface="Times New Roman" panose="02020603050405020304" pitchFamily="18" charset="0"/>
              <a:ea typeface="华文中宋" panose="02010600040101010101" pitchFamily="2" charset="-122"/>
              <a:cs typeface="Times New Roman" panose="02020603050405020304" pitchFamily="18" charset="0"/>
              <a:sym typeface="Arial Black" panose="020B0A04020102020204"/>
            </a:endParaRPr>
          </a:p>
        </p:txBody>
      </p:sp>
      <p:sp>
        <p:nvSpPr>
          <p:cNvPr id="5" name="直接连接符 114"/>
          <p:cNvSpPr>
            <a:spLocks noChangeShapeType="1"/>
          </p:cNvSpPr>
          <p:nvPr/>
        </p:nvSpPr>
        <p:spPr bwMode="auto">
          <a:xfrm flipV="1">
            <a:off x="47818" y="1606757"/>
            <a:ext cx="12192000" cy="39746"/>
          </a:xfrm>
          <a:prstGeom prst="line">
            <a:avLst/>
          </a:prstGeom>
          <a:noFill/>
          <a:ln w="28575" cap="flat" cmpd="sng">
            <a:solidFill>
              <a:srgbClr val="3399FF"/>
            </a:solidFill>
            <a:bevel/>
          </a:ln>
          <a:extLst>
            <a:ext uri="{909E8E84-426E-40DD-AFC4-6F175D3DCCD1}">
              <a14:hiddenFill xmlns:a14="http://schemas.microsoft.com/office/drawing/2010/main">
                <a:noFill/>
              </a14:hiddenFill>
            </a:ext>
          </a:extLst>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endParaRPr lang="zh-CN" altLang="en-US" b="1" cap="all">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40640" y="1848485"/>
            <a:ext cx="6117590" cy="4653915"/>
          </a:xfrm>
          <a:prstGeom prst="rect">
            <a:avLst/>
          </a:prstGeom>
          <a:solidFill>
            <a:schemeClr val="bg1">
              <a:lumMod val="85000"/>
            </a:schemeClr>
          </a:solidFill>
          <a:ln>
            <a:solidFill>
              <a:srgbClr val="00B0F0"/>
            </a:solidFill>
            <a:prstDash val="dash"/>
          </a:ln>
        </p:spPr>
        <p:txBody>
          <a:bodyPr wrap="square" rtlCol="0">
            <a:spAutoFit/>
          </a:bodyPr>
          <a:lstStyle/>
          <a:p>
            <a:pPr marL="285750" indent="-285750">
              <a:buFont typeface="Wingdings" panose="05000000000000000000" pitchFamily="2" charset="2"/>
              <a:buChar char="u"/>
            </a:pPr>
            <a:r>
              <a:rPr lang="zh-CN" altLang="en-US" sz="2000" b="1" dirty="0"/>
              <a:t>仿真结果</a:t>
            </a:r>
            <a:endParaRPr lang="en-US" altLang="zh-CN" sz="2000" b="1" dirty="0"/>
          </a:p>
          <a:p>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140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p:txBody>
      </p:sp>
      <p:sp>
        <p:nvSpPr>
          <p:cNvPr id="29" name="文本框 28"/>
          <p:cNvSpPr txBox="1"/>
          <p:nvPr/>
        </p:nvSpPr>
        <p:spPr>
          <a:xfrm>
            <a:off x="6230020" y="2012027"/>
            <a:ext cx="5573232" cy="5231130"/>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2000" b="1" dirty="0"/>
              <a:t>结论</a:t>
            </a:r>
            <a:endParaRPr lang="en-US" altLang="zh-CN" sz="2000" b="1" dirty="0"/>
          </a:p>
          <a:p>
            <a:pPr marL="285750" indent="-285750">
              <a:buFont typeface="Wingdings" panose="05000000000000000000" pitchFamily="2" charset="2"/>
              <a:buChar char="Ø"/>
            </a:pPr>
            <a:endParaRPr lang="en-US" altLang="zh-CN" b="1"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本文研究了基于加权能耗最小化的无人机辅助移动边缘计算系统的最优资源分配问题，提出了联合优化无人机轨迹以及资源分配最小化无人机能耗和地面设备能耗的加权和的方法；</a:t>
            </a:r>
            <a:endParaRPr lang="zh-CN" altLang="en-US" dirty="0">
              <a:solidFill>
                <a:schemeClr val="accent5">
                  <a:lumMod val="50000"/>
                </a:schemeClr>
              </a:solidFill>
            </a:endParaRPr>
          </a:p>
          <a:p>
            <a:pPr marL="285750" indent="-285750">
              <a:buFont typeface="Wingdings" panose="05000000000000000000" pitchFamily="2" charset="2"/>
              <a:buChar char="Ø"/>
            </a:pPr>
            <a:endParaRPr lang="en-US" altLang="zh-CN"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通过改变权重因子来得到无人机能耗与地面设备能耗的Pareto最优曲线，鉴于问题的非凸性，提出了了交替优化的方法；</a:t>
            </a:r>
            <a:endParaRPr lang="zh-CN" altLang="en-US" dirty="0">
              <a:solidFill>
                <a:schemeClr val="accent5">
                  <a:lumMod val="50000"/>
                </a:schemeClr>
              </a:solidFill>
            </a:endParaRPr>
          </a:p>
          <a:p>
            <a:endParaRPr lang="en-US" altLang="zh-CN"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基于交替优化的两阶段资源分配策略在降低系统能耗方面优于固定功率、固定轨迹和最小化无人机能耗的基准方案，而且可通过改变权重因子来极大地减少地面设备的能耗，这在一些地面设备能量不足的偏远地区对其地面设备能耗的节省是有意义的；</a:t>
            </a:r>
            <a:endParaRPr lang="zh-CN" altLang="en-US" dirty="0">
              <a:solidFill>
                <a:schemeClr val="accent5">
                  <a:lumMod val="50000"/>
                </a:schemeClr>
              </a:solidFill>
            </a:endParaRPr>
          </a:p>
          <a:p>
            <a:pPr marL="285750" indent="-285750">
              <a:buFont typeface="Wingdings" panose="05000000000000000000" pitchFamily="2" charset="2"/>
              <a:buChar char="Ø"/>
            </a:pPr>
            <a:endParaRPr lang="zh-CN" altLang="en-US" dirty="0">
              <a:solidFill>
                <a:schemeClr val="accent5">
                  <a:lumMod val="50000"/>
                </a:schemeClr>
              </a:solidFill>
            </a:endParaRPr>
          </a:p>
          <a:p>
            <a:pPr marL="285750" indent="-285750">
              <a:buFont typeface="Wingdings" panose="05000000000000000000" pitchFamily="2" charset="2"/>
              <a:buChar char="Ø"/>
            </a:pPr>
            <a:endParaRPr lang="en-US" altLang="zh-CN" sz="1050" dirty="0"/>
          </a:p>
          <a:p>
            <a:endParaRPr lang="en-US" altLang="zh-CN" sz="1050" dirty="0"/>
          </a:p>
        </p:txBody>
      </p:sp>
      <p:sp>
        <p:nvSpPr>
          <p:cNvPr id="4" name="文本框 3"/>
          <p:cNvSpPr txBox="1"/>
          <p:nvPr/>
        </p:nvSpPr>
        <p:spPr>
          <a:xfrm>
            <a:off x="659802" y="882127"/>
            <a:ext cx="11042341" cy="461665"/>
          </a:xfrm>
          <a:prstGeom prst="rect">
            <a:avLst/>
          </a:prstGeom>
          <a:solidFill>
            <a:schemeClr val="bg1">
              <a:lumMod val="85000"/>
            </a:schemeClr>
          </a:solidFill>
          <a:ln>
            <a:solidFill>
              <a:srgbClr val="FF0000"/>
            </a:solidFill>
          </a:ln>
        </p:spPr>
        <p:txBody>
          <a:bodyPr wrap="square" rtlCol="0">
            <a:spAutoFit/>
          </a:bodyPr>
          <a:lstStyle/>
          <a:p>
            <a:pPr algn="ctr"/>
            <a:r>
              <a:rPr lang="zh-CN" altLang="en-US" sz="2400" b="1" dirty="0">
                <a:solidFill>
                  <a:srgbClr val="254E8B"/>
                </a:solidFill>
                <a:latin typeface="Times New Roman" panose="02020603050405020304" pitchFamily="18" charset="0"/>
                <a:cs typeface="Times New Roman" panose="02020603050405020304" pitchFamily="18" charset="0"/>
              </a:rPr>
              <a:t>加权能耗最小化的无人机辅助边缘计算资源分配策略</a:t>
            </a:r>
            <a:endParaRPr lang="zh-CN" altLang="en-US" sz="2400" b="1" dirty="0">
              <a:solidFill>
                <a:srgbClr val="254E8B"/>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3114675" y="1280578"/>
            <a:ext cx="5324475" cy="646331"/>
          </a:xfrm>
          <a:prstGeom prst="rect">
            <a:avLst/>
          </a:prstGeom>
          <a:noFill/>
        </p:spPr>
        <p:txBody>
          <a:bodyPr wrap="square" rtlCol="0">
            <a:spAutoFit/>
          </a:bodyPr>
          <a:lstStyle/>
          <a:p>
            <a:pPr algn="ctr"/>
            <a:r>
              <a:rPr lang="zh-CN" altLang="en-US" b="1" dirty="0">
                <a:solidFill>
                  <a:srgbClr val="FF0000"/>
                </a:solidFill>
                <a:latin typeface="Times New Roman" panose="02020603050405020304" pitchFamily="18" charset="0"/>
                <a:cs typeface="Times New Roman" panose="02020603050405020304" pitchFamily="18" charset="0"/>
              </a:rPr>
              <a:t>李安</a:t>
            </a:r>
            <a:r>
              <a:rPr lang="en-US" altLang="zh-CN" b="1" dirty="0">
                <a:solidFill>
                  <a:srgbClr val="FF0000"/>
                </a:solidFill>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戴龙斌</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余礼苏</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王振</a:t>
            </a:r>
            <a:endParaRPr lang="zh-CN" altLang="en-US"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grpSp>
        <p:nvGrpSpPr>
          <p:cNvPr id="27" name="组合 26"/>
          <p:cNvGrpSpPr/>
          <p:nvPr/>
        </p:nvGrpSpPr>
        <p:grpSpPr>
          <a:xfrm>
            <a:off x="2895600" y="2148205"/>
            <a:ext cx="3239770" cy="2172335"/>
            <a:chOff x="4560" y="3383"/>
            <a:chExt cx="5102" cy="3421"/>
          </a:xfrm>
        </p:grpSpPr>
        <p:sp>
          <p:nvSpPr>
            <p:cNvPr id="13" name="文本框 12"/>
            <p:cNvSpPr txBox="1"/>
            <p:nvPr/>
          </p:nvSpPr>
          <p:spPr>
            <a:xfrm>
              <a:off x="4560" y="6418"/>
              <a:ext cx="5103" cy="386"/>
            </a:xfrm>
            <a:prstGeom prst="rect">
              <a:avLst/>
            </a:prstGeom>
            <a:noFill/>
          </p:spPr>
          <p:txBody>
            <a:bodyPr wrap="square" rtlCol="0">
              <a:spAutoFit/>
            </a:bodyPr>
            <a:lstStyle/>
            <a:p>
              <a:r>
                <a:rPr lang="zh-CN" altLang="zh-CN" sz="1000" dirty="0"/>
                <a:t>图</a:t>
              </a:r>
              <a:r>
                <a:rPr lang="en-US" altLang="zh-CN" sz="1000" dirty="0"/>
                <a:t>2</a:t>
              </a:r>
              <a:r>
                <a:rPr lang="zh-CN" altLang="en-US" sz="1000" dirty="0"/>
                <a:t>不同优化方案下无人机能耗与地面设备能耗的关系</a:t>
              </a:r>
              <a:endParaRPr lang="zh-CN" altLang="en-US" sz="1000" dirty="0"/>
            </a:p>
          </p:txBody>
        </p:sp>
        <p:pic>
          <p:nvPicPr>
            <p:cNvPr id="3" name="图片 244" descr="untitled"/>
            <p:cNvPicPr>
              <a:picLocks noChangeAspect="1"/>
            </p:cNvPicPr>
            <p:nvPr/>
          </p:nvPicPr>
          <p:blipFill>
            <a:blip r:embed="rId1"/>
            <a:stretch>
              <a:fillRect/>
            </a:stretch>
          </p:blipFill>
          <p:spPr>
            <a:xfrm>
              <a:off x="5379" y="3383"/>
              <a:ext cx="3466" cy="2921"/>
            </a:xfrm>
            <a:prstGeom prst="rect">
              <a:avLst/>
            </a:prstGeom>
            <a:noFill/>
            <a:ln w="9525">
              <a:noFill/>
            </a:ln>
          </p:spPr>
        </p:pic>
      </p:grpSp>
      <p:grpSp>
        <p:nvGrpSpPr>
          <p:cNvPr id="12" name="组合 11"/>
          <p:cNvGrpSpPr/>
          <p:nvPr/>
        </p:nvGrpSpPr>
        <p:grpSpPr>
          <a:xfrm>
            <a:off x="154940" y="4314190"/>
            <a:ext cx="1991360" cy="2063115"/>
            <a:chOff x="244" y="6794"/>
            <a:chExt cx="3136" cy="3249"/>
          </a:xfrm>
        </p:grpSpPr>
        <mc:AlternateContent xmlns:mc="http://schemas.openxmlformats.org/markup-compatibility/2006">
          <mc:Choice xmlns:a14="http://schemas.microsoft.com/office/drawing/2010/main" Requires="a14">
            <p:sp>
              <p:nvSpPr>
                <p:cNvPr id="22" name="文本框 21"/>
                <p:cNvSpPr txBox="1"/>
                <p:nvPr/>
              </p:nvSpPr>
              <p:spPr>
                <a:xfrm>
                  <a:off x="244" y="9415"/>
                  <a:ext cx="3137" cy="628"/>
                </a:xfrm>
                <a:prstGeom prst="rect">
                  <a:avLst/>
                </a:prstGeom>
                <a:noFill/>
              </p:spPr>
              <p:txBody>
                <a:bodyPr wrap="square" rtlCol="0">
                  <a:spAutoFit/>
                </a:bodyPr>
                <a:lstStyle/>
                <a:p>
                  <a:r>
                    <a:rPr lang="zh-CN" altLang="en-US" sz="1000" dirty="0"/>
                    <a:t>图</a:t>
                  </a:r>
                  <a:r>
                    <a:rPr lang="en-US" altLang="zh-CN" sz="1000" dirty="0"/>
                    <a:t>3在</a:t>
                  </a:r>
                  <a14:m>
                    <m:oMath xmlns:m="http://schemas.openxmlformats.org/officeDocument/2006/math">
                      <m:r>
                        <a:rPr lang="en-US" altLang="zh-CN" sz="1000" i="1" dirty="0" smtClean="0">
                          <a:latin typeface="Cambria Math" panose="02040503050406030204" charset="0"/>
                          <a:ea typeface="MS Mincho" charset="0"/>
                          <a:cs typeface="Cambria Math" panose="02040503050406030204" charset="0"/>
                        </a:rPr>
                        <m:t>𝜔</m:t>
                      </m:r>
                      <m:r>
                        <a:rPr lang="en-US" altLang="zh-CN" sz="1000" i="1" dirty="0" smtClean="0">
                          <a:latin typeface="Cambria Math" panose="02040503050406030204" charset="0"/>
                          <a:ea typeface="MS Mincho" charset="0"/>
                          <a:cs typeface="Cambria Math" panose="02040503050406030204" charset="0"/>
                        </a:rPr>
                        <m:t>=</m:t>
                      </m:r>
                      <m:r>
                        <a:rPr lang="en-US" altLang="zh-CN" sz="1000" i="1" dirty="0" smtClean="0">
                          <a:latin typeface="Cambria Math" panose="02040503050406030204" charset="0"/>
                          <a:ea typeface="MS Mincho" charset="0"/>
                          <a:cs typeface="Cambria Math" panose="02040503050406030204" charset="0"/>
                        </a:rPr>
                        <m:t>200</m:t>
                      </m:r>
                    </m:oMath>
                  </a14:m>
                  <a:r>
                    <a:rPr lang="en-US" altLang="zh-CN" sz="1000" dirty="0"/>
                    <a:t>时不同优化方案下地面设备能耗的大小</a:t>
                  </a:r>
                  <a:endParaRPr lang="en-US" altLang="zh-CN" sz="1000" dirty="0"/>
                </a:p>
              </p:txBody>
            </p:sp>
          </mc:Choice>
          <mc:Fallback>
            <p:sp>
              <p:nvSpPr>
                <p:cNvPr id="22" name="文本框 21"/>
                <p:cNvSpPr txBox="1">
                  <a:spLocks noRot="1" noChangeAspect="1" noMove="1" noResize="1" noEditPoints="1" noAdjustHandles="1" noChangeArrowheads="1" noChangeShapeType="1" noTextEdit="1"/>
                </p:cNvSpPr>
                <p:nvPr/>
              </p:nvSpPr>
              <p:spPr>
                <a:xfrm>
                  <a:off x="244" y="9415"/>
                  <a:ext cx="3137" cy="628"/>
                </a:xfrm>
                <a:prstGeom prst="rect">
                  <a:avLst/>
                </a:prstGeom>
                <a:blipFill rotWithShape="1">
                  <a:blip r:embed="rId2"/>
                </a:blipFill>
              </p:spPr>
              <p:txBody>
                <a:bodyPr/>
                <a:lstStyle/>
                <a:p>
                  <a:r>
                    <a:rPr lang="zh-CN" altLang="en-US">
                      <a:noFill/>
                    </a:rPr>
                    <a:t> </a:t>
                  </a:r>
                </a:p>
              </p:txBody>
            </p:sp>
          </mc:Fallback>
        </mc:AlternateContent>
        <p:pic>
          <p:nvPicPr>
            <p:cNvPr id="7" name="图片 -2147482460"/>
            <p:cNvPicPr>
              <a:picLocks noChangeAspect="1"/>
            </p:cNvPicPr>
            <p:nvPr/>
          </p:nvPicPr>
          <p:blipFill>
            <a:blip r:embed="rId3"/>
            <a:stretch>
              <a:fillRect/>
            </a:stretch>
          </p:blipFill>
          <p:spPr>
            <a:xfrm>
              <a:off x="244" y="6794"/>
              <a:ext cx="3137" cy="2436"/>
            </a:xfrm>
            <a:prstGeom prst="rect">
              <a:avLst/>
            </a:prstGeom>
            <a:noFill/>
            <a:ln w="9525">
              <a:noFill/>
            </a:ln>
          </p:spPr>
        </p:pic>
      </p:grpSp>
      <p:grpSp>
        <p:nvGrpSpPr>
          <p:cNvPr id="18" name="组合 17"/>
          <p:cNvGrpSpPr/>
          <p:nvPr/>
        </p:nvGrpSpPr>
        <p:grpSpPr>
          <a:xfrm>
            <a:off x="2005965" y="4314190"/>
            <a:ext cx="2095500" cy="2063115"/>
            <a:chOff x="3159" y="6794"/>
            <a:chExt cx="3300" cy="3249"/>
          </a:xfrm>
        </p:grpSpPr>
        <mc:AlternateContent xmlns:mc="http://schemas.openxmlformats.org/markup-compatibility/2006">
          <mc:Choice xmlns:a14="http://schemas.microsoft.com/office/drawing/2010/main" Requires="a14">
            <p:sp>
              <p:nvSpPr>
                <p:cNvPr id="23" name="文本框 22"/>
                <p:cNvSpPr txBox="1"/>
                <p:nvPr/>
              </p:nvSpPr>
              <p:spPr>
                <a:xfrm>
                  <a:off x="3204" y="9415"/>
                  <a:ext cx="3209" cy="628"/>
                </a:xfrm>
                <a:prstGeom prst="rect">
                  <a:avLst/>
                </a:prstGeom>
                <a:noFill/>
              </p:spPr>
              <p:txBody>
                <a:bodyPr wrap="square" rtlCol="0">
                  <a:spAutoFit/>
                </a:bodyPr>
                <a:lstStyle/>
                <a:p>
                  <a:r>
                    <a:rPr lang="zh-CN" altLang="en-US" sz="1000" dirty="0"/>
                    <a:t>图</a:t>
                  </a:r>
                  <a:r>
                    <a:rPr lang="en-US" altLang="zh-CN" sz="1000" dirty="0"/>
                    <a:t>4在</a:t>
                  </a:r>
                  <a14:m>
                    <m:oMath xmlns:m="http://schemas.openxmlformats.org/officeDocument/2006/math">
                      <m:r>
                        <a:rPr lang="en-US" altLang="zh-CN" sz="1000" i="1" dirty="0" smtClean="0">
                          <a:latin typeface="Cambria Math" panose="02040503050406030204" charset="0"/>
                          <a:ea typeface="MS Mincho" charset="0"/>
                          <a:cs typeface="Cambria Math" panose="02040503050406030204" charset="0"/>
                        </a:rPr>
                        <m:t>𝜔</m:t>
                      </m:r>
                      <m:r>
                        <a:rPr lang="en-US" altLang="zh-CN" sz="1000" i="1" dirty="0" smtClean="0">
                          <a:latin typeface="Cambria Math" panose="02040503050406030204" charset="0"/>
                          <a:ea typeface="MS Mincho" charset="0"/>
                          <a:cs typeface="Cambria Math" panose="02040503050406030204" charset="0"/>
                        </a:rPr>
                        <m:t>=</m:t>
                      </m:r>
                      <m:r>
                        <a:rPr lang="en-US" altLang="zh-CN" sz="1000" i="1" dirty="0" smtClean="0">
                          <a:latin typeface="Cambria Math" panose="02040503050406030204" charset="0"/>
                          <a:ea typeface="MS Mincho" charset="0"/>
                          <a:cs typeface="Cambria Math" panose="02040503050406030204" charset="0"/>
                        </a:rPr>
                        <m:t>200</m:t>
                      </m:r>
                    </m:oMath>
                  </a14:m>
                  <a:r>
                    <a:rPr lang="zh-CN" altLang="en-US" sz="1000" dirty="0">
                      <a:latin typeface="Cambria Math" panose="02040503050406030204" charset="0"/>
                      <a:cs typeface="Cambria Math" panose="02040503050406030204" charset="0"/>
                    </a:rPr>
                    <a:t>，</a:t>
                  </a:r>
                  <a14:m>
                    <m:oMath xmlns:m="http://schemas.openxmlformats.org/officeDocument/2006/math">
                      <m:r>
                        <a:rPr lang="en-US" altLang="zh-CN" sz="1000" i="1" dirty="0" smtClean="0">
                          <a:latin typeface="Cambria Math" panose="02040503050406030204" charset="0"/>
                          <a:cs typeface="Cambria Math" panose="02040503050406030204" charset="0"/>
                        </a:rPr>
                        <m:t>𝑇</m:t>
                      </m:r>
                      <m:r>
                        <a:rPr lang="en-US" altLang="zh-CN" sz="1000" i="1" dirty="0" smtClean="0">
                          <a:latin typeface="Cambria Math" panose="02040503050406030204" charset="0"/>
                          <a:ea typeface="MS Mincho" charset="0"/>
                          <a:cs typeface="Cambria Math" panose="02040503050406030204" charset="0"/>
                        </a:rPr>
                        <m:t>=</m:t>
                      </m:r>
                      <m:r>
                        <a:rPr lang="en-US" altLang="zh-CN" sz="1000" i="1" dirty="0" smtClean="0">
                          <a:latin typeface="Cambria Math" panose="02040503050406030204" charset="0"/>
                          <a:ea typeface="MS Mincho" charset="0"/>
                          <a:cs typeface="Cambria Math" panose="02040503050406030204" charset="0"/>
                        </a:rPr>
                        <m:t>80</m:t>
                      </m:r>
                      <m:r>
                        <a:rPr lang="en-US" altLang="zh-CN" sz="1000" i="1" dirty="0" smtClean="0">
                          <a:latin typeface="Cambria Math" panose="02040503050406030204" charset="0"/>
                          <a:ea typeface="MS Mincho" charset="0"/>
                          <a:cs typeface="Cambria Math" panose="02040503050406030204" charset="0"/>
                        </a:rPr>
                        <m:t>𝑠</m:t>
                      </m:r>
                    </m:oMath>
                  </a14:m>
                  <a:r>
                    <a:rPr lang="en-US" altLang="zh-CN" sz="1000" dirty="0"/>
                    <a:t>时地面设备在不同时隙内的卸载时间</a:t>
                  </a:r>
                  <a:endParaRPr lang="en-US" altLang="zh-CN" sz="1000" dirty="0"/>
                </a:p>
              </p:txBody>
            </p:sp>
          </mc:Choice>
          <mc:Fallback>
            <p:sp>
              <p:nvSpPr>
                <p:cNvPr id="23" name="文本框 22"/>
                <p:cNvSpPr txBox="1">
                  <a:spLocks noRot="1" noChangeAspect="1" noMove="1" noResize="1" noEditPoints="1" noAdjustHandles="1" noChangeArrowheads="1" noChangeShapeType="1" noTextEdit="1"/>
                </p:cNvSpPr>
                <p:nvPr/>
              </p:nvSpPr>
              <p:spPr>
                <a:xfrm>
                  <a:off x="3204" y="9415"/>
                  <a:ext cx="3209" cy="628"/>
                </a:xfrm>
                <a:prstGeom prst="rect">
                  <a:avLst/>
                </a:prstGeom>
                <a:blipFill rotWithShape="1">
                  <a:blip r:embed="rId4"/>
                </a:blipFill>
              </p:spPr>
              <p:txBody>
                <a:bodyPr/>
                <a:lstStyle/>
                <a:p>
                  <a:r>
                    <a:rPr lang="zh-CN" altLang="en-US">
                      <a:noFill/>
                    </a:rPr>
                    <a:t> </a:t>
                  </a:r>
                </a:p>
              </p:txBody>
            </p:sp>
          </mc:Fallback>
        </mc:AlternateContent>
        <p:pic>
          <p:nvPicPr>
            <p:cNvPr id="8" name="图片 155"/>
            <p:cNvPicPr>
              <a:picLocks noChangeAspect="1"/>
            </p:cNvPicPr>
            <p:nvPr/>
          </p:nvPicPr>
          <p:blipFill>
            <a:blip r:embed="rId5"/>
            <a:stretch>
              <a:fillRect/>
            </a:stretch>
          </p:blipFill>
          <p:spPr>
            <a:xfrm>
              <a:off x="3159" y="6794"/>
              <a:ext cx="3300" cy="2492"/>
            </a:xfrm>
            <a:prstGeom prst="rect">
              <a:avLst/>
            </a:prstGeom>
            <a:noFill/>
            <a:ln w="9525">
              <a:noFill/>
            </a:ln>
          </p:spPr>
        </p:pic>
      </p:grpSp>
      <p:grpSp>
        <p:nvGrpSpPr>
          <p:cNvPr id="26" name="组合 25"/>
          <p:cNvGrpSpPr/>
          <p:nvPr/>
        </p:nvGrpSpPr>
        <p:grpSpPr>
          <a:xfrm>
            <a:off x="325120" y="2202180"/>
            <a:ext cx="5835015" cy="4174490"/>
            <a:chOff x="512" y="3468"/>
            <a:chExt cx="9189" cy="6574"/>
          </a:xfrm>
        </p:grpSpPr>
        <p:sp>
          <p:nvSpPr>
            <p:cNvPr id="10" name="文本框 9"/>
            <p:cNvSpPr txBox="1"/>
            <p:nvPr/>
          </p:nvSpPr>
          <p:spPr>
            <a:xfrm>
              <a:off x="628" y="6418"/>
              <a:ext cx="3599" cy="386"/>
            </a:xfrm>
            <a:prstGeom prst="rect">
              <a:avLst/>
            </a:prstGeom>
            <a:noFill/>
          </p:spPr>
          <p:txBody>
            <a:bodyPr wrap="square" rtlCol="0">
              <a:spAutoFit/>
            </a:bodyPr>
            <a:lstStyle/>
            <a:p>
              <a:r>
                <a:rPr lang="zh-CN" altLang="zh-CN" sz="1000" dirty="0"/>
                <a:t>图</a:t>
              </a:r>
              <a:r>
                <a:rPr lang="en-US" altLang="zh-CN" sz="1000" dirty="0"/>
                <a:t>1不同权重因子下无人机的飞行轨迹</a:t>
              </a:r>
              <a:endParaRPr lang="en-US" altLang="zh-CN" sz="1000" dirty="0"/>
            </a:p>
          </p:txBody>
        </p:sp>
        <p:pic>
          <p:nvPicPr>
            <p:cNvPr id="11" name="图片 -2147482461"/>
            <p:cNvPicPr>
              <a:picLocks noChangeAspect="1"/>
            </p:cNvPicPr>
            <p:nvPr/>
          </p:nvPicPr>
          <p:blipFill>
            <a:blip r:embed="rId6"/>
            <a:stretch>
              <a:fillRect/>
            </a:stretch>
          </p:blipFill>
          <p:spPr>
            <a:xfrm>
              <a:off x="512" y="3468"/>
              <a:ext cx="4489" cy="2929"/>
            </a:xfrm>
            <a:prstGeom prst="rect">
              <a:avLst/>
            </a:prstGeom>
            <a:noFill/>
            <a:ln w="9525">
              <a:noFill/>
            </a:ln>
          </p:spPr>
        </p:pic>
        <p:grpSp>
          <p:nvGrpSpPr>
            <p:cNvPr id="21" name="组合 20"/>
            <p:cNvGrpSpPr/>
            <p:nvPr/>
          </p:nvGrpSpPr>
          <p:grpSpPr>
            <a:xfrm>
              <a:off x="6383" y="6794"/>
              <a:ext cx="3318" cy="3249"/>
              <a:chOff x="6383" y="6794"/>
              <a:chExt cx="3318" cy="3249"/>
            </a:xfrm>
          </p:grpSpPr>
          <p:pic>
            <p:nvPicPr>
              <p:cNvPr id="14" name="图片 157"/>
              <p:cNvPicPr>
                <a:picLocks noChangeAspect="1"/>
              </p:cNvPicPr>
              <p:nvPr/>
            </p:nvPicPr>
            <p:blipFill>
              <a:blip r:embed="rId7"/>
              <a:stretch>
                <a:fillRect/>
              </a:stretch>
            </p:blipFill>
            <p:spPr>
              <a:xfrm>
                <a:off x="6383" y="6794"/>
                <a:ext cx="3318" cy="2493"/>
              </a:xfrm>
              <a:prstGeom prst="rect">
                <a:avLst/>
              </a:prstGeom>
              <a:noFill/>
              <a:ln w="9525">
                <a:noFill/>
              </a:ln>
            </p:spPr>
          </p:pic>
          <mc:AlternateContent xmlns:mc="http://schemas.openxmlformats.org/markup-compatibility/2006">
            <mc:Choice xmlns:a14="http://schemas.microsoft.com/office/drawing/2010/main" Requires="a14">
              <p:sp>
                <p:nvSpPr>
                  <p:cNvPr id="15" name="文本框 14"/>
                  <p:cNvSpPr txBox="1"/>
                  <p:nvPr/>
                </p:nvSpPr>
                <p:spPr>
                  <a:xfrm>
                    <a:off x="6437" y="9415"/>
                    <a:ext cx="3209" cy="628"/>
                  </a:xfrm>
                  <a:prstGeom prst="rect">
                    <a:avLst/>
                  </a:prstGeom>
                  <a:noFill/>
                </p:spPr>
                <p:txBody>
                  <a:bodyPr wrap="square" rtlCol="0">
                    <a:spAutoFit/>
                  </a:bodyPr>
                  <a:lstStyle/>
                  <a:p>
                    <a:r>
                      <a:rPr lang="zh-CN" altLang="en-US" sz="1000" dirty="0"/>
                      <a:t>图</a:t>
                    </a:r>
                    <a:r>
                      <a:rPr lang="en-US" altLang="zh-CN" sz="1000" dirty="0"/>
                      <a:t>5在</a:t>
                    </a:r>
                    <a14:m>
                      <m:oMath xmlns:m="http://schemas.openxmlformats.org/officeDocument/2006/math">
                        <m:r>
                          <a:rPr lang="en-US" altLang="zh-CN" sz="1000" i="1" dirty="0" smtClean="0">
                            <a:latin typeface="Cambria Math" panose="02040503050406030204" charset="0"/>
                            <a:ea typeface="MS Mincho" charset="0"/>
                            <a:cs typeface="Cambria Math" panose="02040503050406030204" charset="0"/>
                          </a:rPr>
                          <m:t>𝜔</m:t>
                        </m:r>
                        <m:r>
                          <a:rPr lang="en-US" altLang="zh-CN" sz="1000" i="1" dirty="0" smtClean="0">
                            <a:latin typeface="Cambria Math" panose="02040503050406030204" charset="0"/>
                            <a:ea typeface="MS Mincho" charset="0"/>
                            <a:cs typeface="Cambria Math" panose="02040503050406030204" charset="0"/>
                          </a:rPr>
                          <m:t>=</m:t>
                        </m:r>
                        <m:r>
                          <a:rPr lang="en-US" altLang="zh-CN" sz="1000" i="1" dirty="0" smtClean="0">
                            <a:latin typeface="Cambria Math" panose="02040503050406030204" charset="0"/>
                            <a:ea typeface="MS Mincho" charset="0"/>
                            <a:cs typeface="Cambria Math" panose="02040503050406030204" charset="0"/>
                          </a:rPr>
                          <m:t>200</m:t>
                        </m:r>
                      </m:oMath>
                    </a14:m>
                    <a:r>
                      <a:rPr lang="zh-CN" altLang="en-US" sz="1000" dirty="0">
                        <a:latin typeface="Cambria Math" panose="02040503050406030204" charset="0"/>
                        <a:cs typeface="Cambria Math" panose="02040503050406030204" charset="0"/>
                      </a:rPr>
                      <a:t>，</a:t>
                    </a:r>
                    <a14:m>
                      <m:oMath xmlns:m="http://schemas.openxmlformats.org/officeDocument/2006/math">
                        <m:r>
                          <a:rPr lang="en-US" altLang="zh-CN" sz="1000" i="1" dirty="0" smtClean="0">
                            <a:latin typeface="Cambria Math" panose="02040503050406030204" charset="0"/>
                            <a:cs typeface="Cambria Math" panose="02040503050406030204" charset="0"/>
                          </a:rPr>
                          <m:t>𝑇</m:t>
                        </m:r>
                        <m:r>
                          <a:rPr lang="en-US" altLang="zh-CN" sz="1000" i="1" dirty="0" smtClean="0">
                            <a:latin typeface="Cambria Math" panose="02040503050406030204" charset="0"/>
                            <a:ea typeface="MS Mincho" charset="0"/>
                            <a:cs typeface="Cambria Math" panose="02040503050406030204" charset="0"/>
                          </a:rPr>
                          <m:t>=</m:t>
                        </m:r>
                        <m:r>
                          <a:rPr lang="en-US" altLang="zh-CN" sz="1000" i="1" dirty="0" smtClean="0">
                            <a:latin typeface="Cambria Math" panose="02040503050406030204" charset="0"/>
                            <a:ea typeface="MS Mincho" charset="0"/>
                            <a:cs typeface="Cambria Math" panose="02040503050406030204" charset="0"/>
                          </a:rPr>
                          <m:t>80</m:t>
                        </m:r>
                        <m:r>
                          <a:rPr lang="en-US" altLang="zh-CN" sz="1000" i="1" dirty="0" smtClean="0">
                            <a:latin typeface="Cambria Math" panose="02040503050406030204" charset="0"/>
                            <a:ea typeface="MS Mincho" charset="0"/>
                            <a:cs typeface="Cambria Math" panose="02040503050406030204" charset="0"/>
                          </a:rPr>
                          <m:t>𝑠</m:t>
                        </m:r>
                      </m:oMath>
                    </a14:m>
                    <a:r>
                      <a:rPr lang="en-US" altLang="zh-CN" sz="1000" dirty="0"/>
                      <a:t>时地面设备</a:t>
                    </a:r>
                    <a:r>
                      <a:rPr lang="zh-CN" altLang="en-US" sz="1000" dirty="0"/>
                      <a:t>的计算频率</a:t>
                    </a:r>
                    <a:endParaRPr lang="zh-CN" altLang="en-US" sz="1000" dirty="0"/>
                  </a:p>
                </p:txBody>
              </p:sp>
            </mc:Choice>
            <mc:Fallback>
              <p:sp>
                <p:nvSpPr>
                  <p:cNvPr id="15" name="文本框 14"/>
                  <p:cNvSpPr txBox="1">
                    <a:spLocks noRot="1" noChangeAspect="1" noMove="1" noResize="1" noEditPoints="1" noAdjustHandles="1" noChangeArrowheads="1" noChangeShapeType="1" noTextEdit="1"/>
                  </p:cNvSpPr>
                  <p:nvPr/>
                </p:nvSpPr>
                <p:spPr>
                  <a:xfrm>
                    <a:off x="6437" y="9415"/>
                    <a:ext cx="3209" cy="628"/>
                  </a:xfrm>
                  <a:prstGeom prst="rect">
                    <a:avLst/>
                  </a:prstGeom>
                  <a:blipFill rotWithShape="1">
                    <a:blip r:embed="rId8"/>
                  </a:blipFill>
                </p:spPr>
                <p:txBody>
                  <a:bodyPr/>
                  <a:lstStyle/>
                  <a:p>
                    <a:r>
                      <a:rPr lang="zh-CN" altLang="en-US">
                        <a:noFill/>
                      </a:rPr>
                      <a:t> </a:t>
                    </a:r>
                  </a:p>
                </p:txBody>
              </p:sp>
            </mc:Fallback>
          </mc:AlternateContent>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47090" y="187960"/>
            <a:ext cx="4755515" cy="694055"/>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buFont typeface="Wingdings" panose="05000000000000000000" pitchFamily="2" charset="2"/>
            </a:pPr>
            <a:r>
              <a:rPr lang="zh-CN" altLang="en-US" sz="4800" b="1" dirty="0">
                <a:solidFill>
                  <a:schemeClr val="bg1"/>
                </a:solidFill>
                <a:latin typeface="微软雅黑" panose="020B0503020204020204" charset="-122"/>
                <a:ea typeface="微软雅黑" panose="020B0503020204020204" charset="-122"/>
                <a:cs typeface="+mn-cs"/>
                <a:sym typeface="Arial Black" panose="020B0A04020102020204"/>
              </a:rPr>
              <a:t>科研助理岗位描述</a:t>
            </a:r>
            <a:endParaRPr lang="en-US" altLang="zh-CN" sz="4800" b="1" dirty="0">
              <a:solidFill>
                <a:schemeClr val="bg1"/>
              </a:solidFill>
              <a:latin typeface="微软雅黑" panose="020B0503020204020204" charset="-122"/>
              <a:ea typeface="微软雅黑" panose="020B0503020204020204" charset="-122"/>
              <a:cs typeface="+mn-cs"/>
              <a:sym typeface="Arial Black" panose="020B0A04020102020204"/>
            </a:endParaRPr>
          </a:p>
        </p:txBody>
      </p:sp>
      <p:sp>
        <p:nvSpPr>
          <p:cNvPr id="18" name="椭圆 17"/>
          <p:cNvSpPr/>
          <p:nvPr/>
        </p:nvSpPr>
        <p:spPr>
          <a:xfrm>
            <a:off x="254001" y="283130"/>
            <a:ext cx="415636" cy="4156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01090" y="411803"/>
            <a:ext cx="157018" cy="1570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22"/>
          <p:cNvSpPr>
            <a:spLocks noChangeArrowheads="1"/>
          </p:cNvSpPr>
          <p:nvPr/>
        </p:nvSpPr>
        <p:spPr bwMode="auto">
          <a:xfrm>
            <a:off x="3943725" y="1618268"/>
            <a:ext cx="1302980" cy="1302141"/>
          </a:xfrm>
          <a:prstGeom prst="ellipse">
            <a:avLst/>
          </a:prstGeom>
          <a:solidFill>
            <a:srgbClr val="FF9966"/>
          </a:solidFill>
          <a:ln>
            <a:noFill/>
          </a:ln>
        </p:spPr>
        <p:txBody>
          <a:bodyPr vert="horz" wrap="square" lIns="75493" tIns="37746" rIns="75493" bIns="37746" numCol="1" anchor="ctr" anchorCtr="0" compatLnSpc="1"/>
          <a:lstStyle/>
          <a:p>
            <a:pPr algn="ctr"/>
            <a:r>
              <a:rPr lang="zh-CN" altLang="en-US" sz="2400" b="1" dirty="0">
                <a:solidFill>
                  <a:schemeClr val="bg1"/>
                </a:solidFill>
                <a:latin typeface="微软雅黑" panose="020B0503020204020204" charset="-122"/>
                <a:ea typeface="微软雅黑" panose="020B0503020204020204" charset="-122"/>
              </a:rPr>
              <a:t>任职条件</a:t>
            </a:r>
            <a:endParaRPr lang="zh-CN" altLang="en-US" sz="3200" b="1" baseline="-3000" dirty="0">
              <a:solidFill>
                <a:schemeClr val="bg1"/>
              </a:solidFill>
              <a:latin typeface="微软雅黑" panose="020B0503020204020204" charset="-122"/>
              <a:ea typeface="微软雅黑" panose="020B0503020204020204" charset="-122"/>
            </a:endParaRPr>
          </a:p>
        </p:txBody>
      </p:sp>
      <p:sp>
        <p:nvSpPr>
          <p:cNvPr id="23" name="Line 23"/>
          <p:cNvSpPr>
            <a:spLocks noChangeShapeType="1"/>
          </p:cNvSpPr>
          <p:nvPr/>
        </p:nvSpPr>
        <p:spPr bwMode="auto">
          <a:xfrm flipV="1">
            <a:off x="953" y="2257622"/>
            <a:ext cx="3901887" cy="0"/>
          </a:xfrm>
          <a:prstGeom prst="line">
            <a:avLst/>
          </a:prstGeom>
          <a:noFill/>
          <a:ln w="5" cap="flat">
            <a:solidFill>
              <a:srgbClr val="333333"/>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grpSp>
        <p:nvGrpSpPr>
          <p:cNvPr id="37" name="组合 36"/>
          <p:cNvGrpSpPr/>
          <p:nvPr/>
        </p:nvGrpSpPr>
        <p:grpSpPr>
          <a:xfrm>
            <a:off x="2987985" y="2092974"/>
            <a:ext cx="1851951" cy="1760361"/>
            <a:chOff x="4795805" y="2092974"/>
            <a:chExt cx="1851951" cy="1760361"/>
          </a:xfrm>
        </p:grpSpPr>
        <p:sp>
          <p:nvSpPr>
            <p:cNvPr id="24" name="Freeform 24"/>
            <p:cNvSpPr>
              <a:spLocks noEditPoints="1"/>
            </p:cNvSpPr>
            <p:nvPr/>
          </p:nvSpPr>
          <p:spPr bwMode="auto">
            <a:xfrm>
              <a:off x="4795805" y="2092974"/>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FEA144"/>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27" name="Freeform 27"/>
            <p:cNvSpPr/>
            <p:nvPr/>
          </p:nvSpPr>
          <p:spPr bwMode="auto">
            <a:xfrm>
              <a:off x="4904937" y="2373180"/>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FEA144"/>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grpSp>
      <p:grpSp>
        <p:nvGrpSpPr>
          <p:cNvPr id="38" name="组合 37"/>
          <p:cNvGrpSpPr/>
          <p:nvPr/>
        </p:nvGrpSpPr>
        <p:grpSpPr>
          <a:xfrm>
            <a:off x="2189745" y="2092974"/>
            <a:ext cx="2711787" cy="2640543"/>
            <a:chOff x="3935970" y="2092974"/>
            <a:chExt cx="2711787" cy="2640543"/>
          </a:xfrm>
        </p:grpSpPr>
        <p:sp>
          <p:nvSpPr>
            <p:cNvPr id="3" name="Freeform 25"/>
            <p:cNvSpPr>
              <a:spLocks noEditPoints="1"/>
            </p:cNvSpPr>
            <p:nvPr/>
          </p:nvSpPr>
          <p:spPr bwMode="auto">
            <a:xfrm>
              <a:off x="3935970" y="2092974"/>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5497D4"/>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28" name="Freeform 28"/>
            <p:cNvSpPr/>
            <p:nvPr/>
          </p:nvSpPr>
          <p:spPr bwMode="auto">
            <a:xfrm>
              <a:off x="4021954" y="2373181"/>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5497D4"/>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grpSp>
      <p:grpSp>
        <p:nvGrpSpPr>
          <p:cNvPr id="39" name="组合 38"/>
          <p:cNvGrpSpPr/>
          <p:nvPr/>
        </p:nvGrpSpPr>
        <p:grpSpPr>
          <a:xfrm>
            <a:off x="1271623" y="2092974"/>
            <a:ext cx="3568315" cy="3497647"/>
            <a:chOff x="3079443" y="2092974"/>
            <a:chExt cx="3568315" cy="3497647"/>
          </a:xfrm>
        </p:grpSpPr>
        <p:sp>
          <p:nvSpPr>
            <p:cNvPr id="4" name="Freeform 26"/>
            <p:cNvSpPr>
              <a:spLocks noEditPoints="1"/>
            </p:cNvSpPr>
            <p:nvPr/>
          </p:nvSpPr>
          <p:spPr bwMode="auto">
            <a:xfrm>
              <a:off x="3079443" y="2092974"/>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8A4FFF"/>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29" name="Freeform 29"/>
            <p:cNvSpPr/>
            <p:nvPr/>
          </p:nvSpPr>
          <p:spPr bwMode="auto">
            <a:xfrm>
              <a:off x="3165427" y="2373180"/>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8A4FFF"/>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grpSp>
      <p:sp>
        <p:nvSpPr>
          <p:cNvPr id="30" name="TextBox 29"/>
          <p:cNvSpPr txBox="1"/>
          <p:nvPr/>
        </p:nvSpPr>
        <p:spPr>
          <a:xfrm>
            <a:off x="4901371" y="3241463"/>
            <a:ext cx="551815" cy="767080"/>
          </a:xfrm>
          <a:prstGeom prst="rect">
            <a:avLst/>
          </a:prstGeom>
          <a:noFill/>
        </p:spPr>
        <p:txBody>
          <a:bodyPr wrap="none" lIns="75493" tIns="37746" rIns="75493" bIns="37746" rtlCol="0" anchor="ctr">
            <a:spAutoFit/>
          </a:bodyPr>
          <a:lstStyle/>
          <a:p>
            <a:r>
              <a:rPr lang="en-US" altLang="zh-CN" sz="4500" dirty="0">
                <a:solidFill>
                  <a:srgbClr val="FEA144"/>
                </a:solidFill>
                <a:latin typeface="微软雅黑" panose="020B0503020204020204" charset="-122"/>
                <a:ea typeface="微软雅黑" panose="020B0503020204020204" charset="-122"/>
              </a:rPr>
              <a:t>A</a:t>
            </a:r>
            <a:endParaRPr lang="zh-CN" altLang="en-US" sz="4500" dirty="0">
              <a:solidFill>
                <a:srgbClr val="FEA144"/>
              </a:solidFill>
              <a:latin typeface="微软雅黑" panose="020B0503020204020204" charset="-122"/>
              <a:ea typeface="微软雅黑" panose="020B0503020204020204" charset="-122"/>
            </a:endParaRPr>
          </a:p>
        </p:txBody>
      </p:sp>
      <p:sp>
        <p:nvSpPr>
          <p:cNvPr id="31" name="TextBox 30"/>
          <p:cNvSpPr txBox="1"/>
          <p:nvPr/>
        </p:nvSpPr>
        <p:spPr>
          <a:xfrm>
            <a:off x="4901371" y="4103719"/>
            <a:ext cx="508635" cy="767080"/>
          </a:xfrm>
          <a:prstGeom prst="rect">
            <a:avLst/>
          </a:prstGeom>
          <a:noFill/>
        </p:spPr>
        <p:txBody>
          <a:bodyPr wrap="none" lIns="75493" tIns="37746" rIns="75493" bIns="37746" rtlCol="0" anchor="ctr">
            <a:spAutoFit/>
          </a:bodyPr>
          <a:lstStyle/>
          <a:p>
            <a:r>
              <a:rPr lang="en-US" altLang="zh-CN" sz="4500" dirty="0">
                <a:solidFill>
                  <a:srgbClr val="5497D4"/>
                </a:solidFill>
                <a:latin typeface="微软雅黑" panose="020B0503020204020204" charset="-122"/>
                <a:ea typeface="微软雅黑" panose="020B0503020204020204" charset="-122"/>
              </a:rPr>
              <a:t>B</a:t>
            </a:r>
            <a:endParaRPr lang="zh-CN" altLang="en-US" sz="4500" dirty="0">
              <a:solidFill>
                <a:srgbClr val="5497D4"/>
              </a:solidFill>
              <a:latin typeface="微软雅黑" panose="020B0503020204020204" charset="-122"/>
              <a:ea typeface="微软雅黑" panose="020B0503020204020204" charset="-122"/>
            </a:endParaRPr>
          </a:p>
        </p:txBody>
      </p:sp>
      <p:sp>
        <p:nvSpPr>
          <p:cNvPr id="32" name="TextBox 31"/>
          <p:cNvSpPr txBox="1"/>
          <p:nvPr/>
        </p:nvSpPr>
        <p:spPr>
          <a:xfrm>
            <a:off x="4901370" y="4994068"/>
            <a:ext cx="532130" cy="767080"/>
          </a:xfrm>
          <a:prstGeom prst="rect">
            <a:avLst/>
          </a:prstGeom>
          <a:noFill/>
        </p:spPr>
        <p:txBody>
          <a:bodyPr wrap="none" lIns="75493" tIns="37746" rIns="75493" bIns="37746" rtlCol="0" anchor="ctr">
            <a:spAutoFit/>
          </a:bodyPr>
          <a:lstStyle/>
          <a:p>
            <a:r>
              <a:rPr lang="en-US" altLang="zh-CN" sz="4500" dirty="0">
                <a:solidFill>
                  <a:srgbClr val="8A4FFF"/>
                </a:solidFill>
                <a:latin typeface="微软雅黑" panose="020B0503020204020204" charset="-122"/>
                <a:ea typeface="微软雅黑" panose="020B0503020204020204" charset="-122"/>
              </a:rPr>
              <a:t>C</a:t>
            </a:r>
            <a:endParaRPr lang="zh-CN" altLang="en-US" sz="4500" dirty="0">
              <a:solidFill>
                <a:srgbClr val="8A4FFF"/>
              </a:solidFill>
              <a:latin typeface="微软雅黑" panose="020B0503020204020204" charset="-122"/>
              <a:ea typeface="微软雅黑" panose="020B0503020204020204" charset="-122"/>
            </a:endParaRPr>
          </a:p>
        </p:txBody>
      </p:sp>
      <p:sp>
        <p:nvSpPr>
          <p:cNvPr id="5" name="文本框 4"/>
          <p:cNvSpPr txBox="1"/>
          <p:nvPr/>
        </p:nvSpPr>
        <p:spPr>
          <a:xfrm>
            <a:off x="5876290" y="2980055"/>
            <a:ext cx="6113145" cy="1198880"/>
          </a:xfrm>
          <a:prstGeom prst="rect">
            <a:avLst/>
          </a:prstGeom>
          <a:noFill/>
        </p:spPr>
        <p:txBody>
          <a:bodyPr wrap="square" rtlCol="0" anchor="t">
            <a:spAutoFit/>
          </a:bodyPr>
          <a:lstStyle/>
          <a:p>
            <a:pPr lvl="0" algn="l">
              <a:lnSpc>
                <a:spcPct val="150000"/>
              </a:lnSpc>
              <a:buClrTx/>
              <a:buSzTx/>
              <a:buFontTx/>
            </a:pPr>
            <a:r>
              <a:rPr lang="zh-CN" altLang="en-US" sz="2400" b="1" dirty="0">
                <a:solidFill>
                  <a:srgbClr val="FFC000"/>
                </a:solidFill>
                <a:latin typeface="方正大黑简体" panose="03000509000000000000" pitchFamily="65" charset="-122"/>
                <a:ea typeface="方正大黑简体" panose="03000509000000000000" pitchFamily="65" charset="-122"/>
                <a:sym typeface="+mn-ea"/>
              </a:rPr>
              <a:t>岗位要求：</a:t>
            </a:r>
            <a:r>
              <a:rPr lang="zh-CN" altLang="en-US" sz="2400" b="1" dirty="0">
                <a:solidFill>
                  <a:prstClr val="white"/>
                </a:solidFill>
                <a:latin typeface="Poppins Light" charset="0"/>
                <a:ea typeface="Poppins Light" charset="0"/>
                <a:cs typeface="Poppins Light" charset="0"/>
                <a:sym typeface="+mn-ea"/>
              </a:rPr>
              <a:t>数理基础扎实，编程能力强，学习能力强，具有团队合作意识，时间观念等。</a:t>
            </a:r>
            <a:endParaRPr lang="zh-CN" altLang="en-US" sz="2400" b="1" dirty="0">
              <a:solidFill>
                <a:prstClr val="white"/>
              </a:solidFill>
              <a:latin typeface="Poppins Light" charset="0"/>
              <a:ea typeface="Poppins Light" charset="0"/>
              <a:cs typeface="Poppins Light" charset="0"/>
              <a:sym typeface="+mn-ea"/>
            </a:endParaRPr>
          </a:p>
        </p:txBody>
      </p:sp>
      <p:sp>
        <p:nvSpPr>
          <p:cNvPr id="7" name="文本框 6"/>
          <p:cNvSpPr txBox="1"/>
          <p:nvPr/>
        </p:nvSpPr>
        <p:spPr>
          <a:xfrm>
            <a:off x="5876290" y="4321175"/>
            <a:ext cx="4467860" cy="645160"/>
          </a:xfrm>
          <a:prstGeom prst="rect">
            <a:avLst/>
          </a:prstGeom>
          <a:noFill/>
        </p:spPr>
        <p:txBody>
          <a:bodyPr wrap="none" rtlCol="0" anchor="t">
            <a:spAutoFit/>
          </a:bodyPr>
          <a:lstStyle/>
          <a:p>
            <a:pPr lvl="0" algn="l">
              <a:lnSpc>
                <a:spcPct val="150000"/>
              </a:lnSpc>
              <a:buClrTx/>
              <a:buSzTx/>
              <a:buFontTx/>
            </a:pPr>
            <a:r>
              <a:rPr lang="zh-CN" altLang="en-US" sz="2400" b="1" dirty="0">
                <a:solidFill>
                  <a:srgbClr val="FFC000"/>
                </a:solidFill>
                <a:latin typeface="方正大黑简体" panose="03000509000000000000" pitchFamily="65" charset="-122"/>
                <a:ea typeface="方正大黑简体" panose="03000509000000000000" pitchFamily="65" charset="-122"/>
                <a:sym typeface="+mn-ea"/>
              </a:rPr>
              <a:t>专业要求：</a:t>
            </a:r>
            <a:r>
              <a:rPr lang="zh-CN" altLang="en-US" sz="2400" b="1" dirty="0">
                <a:solidFill>
                  <a:prstClr val="white"/>
                </a:solidFill>
                <a:latin typeface="Poppins Light" charset="0"/>
                <a:ea typeface="Poppins Light" charset="0"/>
                <a:cs typeface="Poppins Light" charset="0"/>
                <a:sym typeface="+mn-ea"/>
              </a:rPr>
              <a:t>电子信息类、计算机</a:t>
            </a:r>
            <a:endParaRPr lang="zh-CN" altLang="en-US" sz="2400" b="1" dirty="0">
              <a:solidFill>
                <a:prstClr val="white"/>
              </a:solidFill>
              <a:latin typeface="Poppins Light" charset="0"/>
              <a:ea typeface="Poppins Light" charset="0"/>
              <a:cs typeface="Poppins Light" charset="0"/>
              <a:sym typeface="+mn-ea"/>
            </a:endParaRPr>
          </a:p>
        </p:txBody>
      </p:sp>
      <p:sp>
        <p:nvSpPr>
          <p:cNvPr id="9" name="文本框 8"/>
          <p:cNvSpPr txBox="1"/>
          <p:nvPr/>
        </p:nvSpPr>
        <p:spPr>
          <a:xfrm>
            <a:off x="5876290" y="5108575"/>
            <a:ext cx="5386070" cy="645160"/>
          </a:xfrm>
          <a:prstGeom prst="rect">
            <a:avLst/>
          </a:prstGeom>
          <a:noFill/>
        </p:spPr>
        <p:txBody>
          <a:bodyPr wrap="none" rtlCol="0" anchor="t">
            <a:spAutoFit/>
          </a:bodyPr>
          <a:lstStyle/>
          <a:p>
            <a:pPr lvl="0" algn="l">
              <a:lnSpc>
                <a:spcPct val="150000"/>
              </a:lnSpc>
              <a:buClrTx/>
              <a:buSzTx/>
              <a:buFontTx/>
            </a:pPr>
            <a:r>
              <a:rPr lang="zh-CN" altLang="en-US" sz="2400" b="1" dirty="0">
                <a:solidFill>
                  <a:srgbClr val="FFC000"/>
                </a:solidFill>
                <a:latin typeface="方正大黑简体" panose="03000509000000000000" pitchFamily="65" charset="-122"/>
                <a:ea typeface="方正大黑简体" panose="03000509000000000000" pitchFamily="65" charset="-122"/>
                <a:sym typeface="+mn-ea"/>
              </a:rPr>
              <a:t>学历要求：</a:t>
            </a:r>
            <a:r>
              <a:rPr lang="zh-CN" altLang="en-US" sz="2400" b="1" dirty="0">
                <a:solidFill>
                  <a:prstClr val="white"/>
                </a:solidFill>
                <a:latin typeface="Poppins Light" charset="0"/>
                <a:ea typeface="Poppins Light" charset="0"/>
                <a:cs typeface="Poppins Light" charset="0"/>
                <a:sym typeface="+mn-ea"/>
              </a:rPr>
              <a:t>全日制应届本科及以上学历</a:t>
            </a:r>
            <a:endParaRPr lang="zh-CN" altLang="en-US" sz="2400" b="1" dirty="0">
              <a:solidFill>
                <a:prstClr val="white"/>
              </a:solidFill>
              <a:latin typeface="Poppins Light" charset="0"/>
              <a:ea typeface="Poppins Light" charset="0"/>
              <a:cs typeface="Poppins Light" charset="0"/>
              <a:sym typeface="+mn-ea"/>
            </a:endParaRPr>
          </a:p>
        </p:txBody>
      </p:sp>
      <p:sp>
        <p:nvSpPr>
          <p:cNvPr id="25" name="文本框 24"/>
          <p:cNvSpPr txBox="1"/>
          <p:nvPr/>
        </p:nvSpPr>
        <p:spPr>
          <a:xfrm>
            <a:off x="7452831" y="1171841"/>
            <a:ext cx="1964299" cy="584775"/>
          </a:xfrm>
          <a:prstGeom prst="rect">
            <a:avLst/>
          </a:prstGeom>
          <a:solidFill>
            <a:srgbClr val="0070C0">
              <a:alpha val="47000"/>
            </a:srgbClr>
          </a:solidFill>
        </p:spPr>
        <p:txBody>
          <a:bodyPr wrap="square" rtlCol="0">
            <a:spAutoFit/>
          </a:bodyPr>
          <a:lstStyle/>
          <a:p>
            <a:pPr lvl="0" algn="ctr">
              <a:buClrTx/>
              <a:buSzTx/>
              <a:buFontTx/>
            </a:pPr>
            <a:r>
              <a:rPr lang="zh-CN" altLang="en-US" sz="3200" b="1" dirty="0">
                <a:solidFill>
                  <a:schemeClr val="bg1"/>
                </a:solidFill>
                <a:sym typeface="+mn-ea"/>
              </a:rPr>
              <a:t>岗位描述</a:t>
            </a:r>
            <a:endParaRPr lang="zh-CN" altLang="en-US" sz="3200" b="1" dirty="0">
              <a:solidFill>
                <a:schemeClr val="bg1"/>
              </a:solidFill>
              <a:sym typeface="+mn-ea"/>
            </a:endParaRPr>
          </a:p>
        </p:txBody>
      </p:sp>
      <p:sp>
        <p:nvSpPr>
          <p:cNvPr id="26" name="文本框 25"/>
          <p:cNvSpPr txBox="1"/>
          <p:nvPr/>
        </p:nvSpPr>
        <p:spPr>
          <a:xfrm>
            <a:off x="3998595" y="3259455"/>
            <a:ext cx="309880" cy="368300"/>
          </a:xfrm>
          <a:prstGeom prst="rect">
            <a:avLst/>
          </a:prstGeom>
          <a:noFill/>
        </p:spPr>
        <p:txBody>
          <a:bodyPr wrap="none" rtlCol="0">
            <a:spAutoFit/>
          </a:bodyPr>
          <a:lstStyle/>
          <a:p>
            <a:endParaRPr lang="zh-CN" altLang="en-US"/>
          </a:p>
        </p:txBody>
      </p:sp>
      <p:sp>
        <p:nvSpPr>
          <p:cNvPr id="33" name="矩形 32"/>
          <p:cNvSpPr/>
          <p:nvPr/>
        </p:nvSpPr>
        <p:spPr>
          <a:xfrm>
            <a:off x="5929906" y="1923352"/>
            <a:ext cx="5010150" cy="878574"/>
          </a:xfrm>
          <a:prstGeom prst="rect">
            <a:avLst/>
          </a:prstGeom>
          <a:solidFill>
            <a:srgbClr val="000000">
              <a:alpha val="0"/>
            </a:srgbClr>
          </a:solidFill>
          <a:ln w="3175">
            <a:solidFill>
              <a:schemeClr val="bg1"/>
            </a:solidFill>
            <a:prstDash val="dash"/>
          </a:ln>
        </p:spPr>
        <p:txBody>
          <a:bodyPr wrap="square" rtlCol="0" anchor="t">
            <a:spAutoFit/>
          </a:bodyPr>
          <a:lstStyle/>
          <a:p>
            <a:pPr lvl="0" algn="l">
              <a:lnSpc>
                <a:spcPct val="150000"/>
              </a:lnSpc>
              <a:buClrTx/>
              <a:buSzTx/>
              <a:buFontTx/>
            </a:pPr>
            <a:r>
              <a:rPr lang="zh-CN" altLang="en-US" b="1" dirty="0">
                <a:solidFill>
                  <a:prstClr val="white"/>
                </a:solidFill>
                <a:latin typeface="Poppins Light" charset="0"/>
                <a:ea typeface="Poppins Light" charset="0"/>
                <a:cs typeface="Poppins Light" charset="0"/>
                <a:sym typeface="+mn-ea"/>
              </a:rPr>
              <a:t>主要负责面向</a:t>
            </a:r>
            <a:r>
              <a:rPr lang="en-US" altLang="zh-CN" b="1" dirty="0">
                <a:solidFill>
                  <a:prstClr val="white"/>
                </a:solidFill>
                <a:latin typeface="Poppins Light" charset="0"/>
                <a:ea typeface="Poppins Light" charset="0"/>
                <a:cs typeface="Poppins Light" charset="0"/>
                <a:sym typeface="+mn-ea"/>
              </a:rPr>
              <a:t>UAV</a:t>
            </a:r>
            <a:r>
              <a:rPr lang="zh-CN" altLang="en-US" b="1" dirty="0">
                <a:solidFill>
                  <a:prstClr val="white"/>
                </a:solidFill>
                <a:latin typeface="Poppins Light" charset="0"/>
                <a:ea typeface="Poppins Light" charset="0"/>
                <a:cs typeface="Poppins Light" charset="0"/>
                <a:sym typeface="+mn-ea"/>
              </a:rPr>
              <a:t>地空通信系统及安全能效传输问题实验数据处理和分析</a:t>
            </a:r>
            <a:endParaRPr lang="zh-CN" altLang="en-US" b="1" dirty="0">
              <a:solidFill>
                <a:prstClr val="white"/>
              </a:solidFill>
              <a:latin typeface="Poppins Light" charset="0"/>
              <a:ea typeface="Poppins Light" charset="0"/>
              <a:cs typeface="Poppins Light"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PPT加油\5. PS素材\这是你的舞台--招聘-演讲\舞台.png"/>
          <p:cNvPicPr>
            <a:picLocks noChangeAspect="1" noChangeArrowheads="1"/>
          </p:cNvPicPr>
          <p:nvPr/>
        </p:nvPicPr>
        <p:blipFill rotWithShape="1">
          <a:blip r:embed="rId1">
            <a:extLst>
              <a:ext uri="{28A0092B-C50C-407E-A947-70E740481C1C}">
                <a14:useLocalDpi xmlns:a14="http://schemas.microsoft.com/office/drawing/2010/main" val="0"/>
              </a:ext>
            </a:extLst>
          </a:blip>
          <a:srcRect l="22256" t="52713" r="22981"/>
          <a:stretch>
            <a:fillRect/>
          </a:stretch>
        </p:blipFill>
        <p:spPr bwMode="auto">
          <a:xfrm>
            <a:off x="2619534" y="3709078"/>
            <a:ext cx="6953250" cy="33923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PPT加油\5. PS素材\这是你的舞台--招聘-演讲\灯光.png"/>
          <p:cNvPicPr>
            <a:picLocks noChangeAspect="1" noChangeArrowheads="1"/>
          </p:cNvPicPr>
          <p:nvPr/>
        </p:nvPicPr>
        <p:blipFill rotWithShape="1">
          <a:blip r:embed="rId2">
            <a:extLst>
              <a:ext uri="{28A0092B-C50C-407E-A947-70E740481C1C}">
                <a14:useLocalDpi xmlns:a14="http://schemas.microsoft.com/office/drawing/2010/main" val="0"/>
              </a:ext>
            </a:extLst>
          </a:blip>
          <a:srcRect l="10414" t="5123" r="14601" b="58352"/>
          <a:stretch>
            <a:fillRect/>
          </a:stretch>
        </p:blipFill>
        <p:spPr bwMode="auto">
          <a:xfrm>
            <a:off x="2351743" y="-274662"/>
            <a:ext cx="4186594" cy="161543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82669" y="764704"/>
            <a:ext cx="9055006" cy="1445260"/>
          </a:xfrm>
          <a:prstGeom prst="rect">
            <a:avLst/>
          </a:prstGeom>
          <a:noFill/>
          <a:effectLst/>
        </p:spPr>
        <p:txBody>
          <a:bodyPr wrap="square" rtlCol="0">
            <a:spAutoFit/>
          </a:bodyPr>
          <a:lstStyle/>
          <a:p>
            <a:pPr algn="ctr"/>
            <a:r>
              <a:rPr lang="zh-CN" altLang="en-US" sz="8800" b="1" dirty="0">
                <a:solidFill>
                  <a:schemeClr val="bg1"/>
                </a:solidFill>
                <a:latin typeface="微软雅黑" panose="020B0503020204020204" charset="-122"/>
                <a:ea typeface="微软雅黑" panose="020B0503020204020204" charset="-122"/>
              </a:rPr>
              <a:t>谢谢聆听</a:t>
            </a:r>
            <a:endParaRPr lang="zh-CN" altLang="en-US" sz="8800" b="1" dirty="0">
              <a:solidFill>
                <a:schemeClr val="bg1"/>
              </a:solidFill>
              <a:latin typeface="微软雅黑" panose="020B0503020204020204" charset="-122"/>
              <a:ea typeface="微软雅黑" panose="020B0503020204020204" charset="-122"/>
            </a:endParaRPr>
          </a:p>
        </p:txBody>
      </p:sp>
      <p:sp>
        <p:nvSpPr>
          <p:cNvPr id="10" name="文本框 3"/>
          <p:cNvSpPr txBox="1"/>
          <p:nvPr/>
        </p:nvSpPr>
        <p:spPr>
          <a:xfrm>
            <a:off x="4163023" y="3383900"/>
            <a:ext cx="4186594" cy="460375"/>
          </a:xfrm>
          <a:prstGeom prst="rect">
            <a:avLst/>
          </a:prstGeom>
          <a:noFill/>
          <a:effectLst/>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无线通信与安全研究组</a:t>
            </a:r>
            <a:endParaRPr lang="zh-CN" altLang="en-US" sz="2400" dirty="0">
              <a:solidFill>
                <a:schemeClr val="bg1"/>
              </a:solidFill>
              <a:latin typeface="微软雅黑" panose="020B0503020204020204" charset="-122"/>
              <a:ea typeface="微软雅黑" panose="020B0503020204020204" charset="-122"/>
            </a:endParaRPr>
          </a:p>
        </p:txBody>
      </p:sp>
      <p:sp>
        <p:nvSpPr>
          <p:cNvPr id="20" name="文本框 3"/>
          <p:cNvSpPr txBox="1"/>
          <p:nvPr/>
        </p:nvSpPr>
        <p:spPr>
          <a:xfrm>
            <a:off x="3280451" y="2328436"/>
            <a:ext cx="5616625" cy="706755"/>
          </a:xfrm>
          <a:prstGeom prst="rect">
            <a:avLst/>
          </a:prstGeom>
          <a:noFill/>
          <a:effectLst/>
        </p:spPr>
        <p:txBody>
          <a:bodyPr wrap="square" rtlCol="0">
            <a:spAutoFit/>
          </a:bodyPr>
          <a:lstStyle/>
          <a:p>
            <a:pPr algn="ctr"/>
            <a:r>
              <a:rPr lang="zh-CN" altLang="en-US" sz="4000" b="1" dirty="0">
                <a:solidFill>
                  <a:schemeClr val="bg1"/>
                </a:solidFill>
                <a:latin typeface="微软雅黑" panose="020B0503020204020204" charset="-122"/>
                <a:ea typeface="微软雅黑" panose="020B0503020204020204" charset="-122"/>
              </a:rPr>
              <a:t>期待您加入我们的团队</a:t>
            </a:r>
            <a:endParaRPr lang="zh-CN" altLang="en-US" sz="4000" b="1" dirty="0">
              <a:solidFill>
                <a:schemeClr val="bg1"/>
              </a:solidFill>
              <a:latin typeface="微软雅黑" panose="020B0503020204020204" charset="-122"/>
              <a:ea typeface="微软雅黑" panose="020B0503020204020204" charset="-122"/>
            </a:endParaRPr>
          </a:p>
        </p:txBody>
      </p:sp>
      <p:pic>
        <p:nvPicPr>
          <p:cNvPr id="2051" name="Picture 3" descr="F:\PPT加油\5. PS素材\这是你的舞台--招聘-演讲\气球.png"/>
          <p:cNvPicPr>
            <a:picLocks noChangeAspect="1" noChangeArrowheads="1"/>
          </p:cNvPicPr>
          <p:nvPr/>
        </p:nvPicPr>
        <p:blipFill rotWithShape="1">
          <a:blip r:embed="rId3">
            <a:extLst>
              <a:ext uri="{28A0092B-C50C-407E-A947-70E740481C1C}">
                <a14:useLocalDpi xmlns:a14="http://schemas.microsoft.com/office/drawing/2010/main" val="0"/>
              </a:ext>
            </a:extLst>
          </a:blip>
          <a:srcRect t="60622" r="73256"/>
          <a:stretch>
            <a:fillRect/>
          </a:stretch>
        </p:blipFill>
        <p:spPr bwMode="auto">
          <a:xfrm>
            <a:off x="-240545" y="3844389"/>
            <a:ext cx="3395663" cy="28249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F:\PPT加油\5. PS素材\这是你的舞台--招聘-演讲\气球.png"/>
          <p:cNvPicPr>
            <a:picLocks noChangeAspect="1" noChangeArrowheads="1"/>
          </p:cNvPicPr>
          <p:nvPr/>
        </p:nvPicPr>
        <p:blipFill rotWithShape="1">
          <a:blip r:embed="rId3">
            <a:extLst>
              <a:ext uri="{28A0092B-C50C-407E-A947-70E740481C1C}">
                <a14:useLocalDpi xmlns:a14="http://schemas.microsoft.com/office/drawing/2010/main" val="0"/>
              </a:ext>
            </a:extLst>
          </a:blip>
          <a:srcRect l="70533" t="60622" r="2415"/>
          <a:stretch>
            <a:fillRect/>
          </a:stretch>
        </p:blipFill>
        <p:spPr bwMode="auto">
          <a:xfrm>
            <a:off x="8882118" y="3728398"/>
            <a:ext cx="3434784" cy="28249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F:\PPT加油\5. PS素材\这是你的舞台--招聘-演讲\灯光.png"/>
          <p:cNvPicPr>
            <a:picLocks noChangeAspect="1" noChangeArrowheads="1"/>
          </p:cNvPicPr>
          <p:nvPr/>
        </p:nvPicPr>
        <p:blipFill rotWithShape="1">
          <a:blip r:embed="rId2">
            <a:extLst>
              <a:ext uri="{28A0092B-C50C-407E-A947-70E740481C1C}">
                <a14:useLocalDpi xmlns:a14="http://schemas.microsoft.com/office/drawing/2010/main" val="0"/>
              </a:ext>
            </a:extLst>
          </a:blip>
          <a:srcRect l="10414" t="5123" r="14601" b="58352"/>
          <a:stretch>
            <a:fillRect/>
          </a:stretch>
        </p:blipFill>
        <p:spPr bwMode="auto">
          <a:xfrm>
            <a:off x="5736119" y="-274662"/>
            <a:ext cx="4186594" cy="161543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F:\PPT加油\5. PS素材\这是你的舞台--招聘-演讲\气球.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0622" r="73256"/>
          <a:stretch>
            <a:fillRect/>
          </a:stretch>
        </p:blipFill>
        <p:spPr bwMode="auto">
          <a:xfrm flipH="1">
            <a:off x="7536319" y="5241121"/>
            <a:ext cx="2281188" cy="17865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F:\PPT加油\5. PS素材\这是你的舞台--招聘-演讲\气球.png"/>
          <p:cNvPicPr>
            <a:picLocks noChangeAspect="1" noChangeArrowheads="1"/>
          </p:cNvPicPr>
          <p:nvPr/>
        </p:nvPicPr>
        <p:blipFill rotWithShape="1">
          <a:blip r:embed="rId3">
            <a:extLst>
              <a:ext uri="{28A0092B-C50C-407E-A947-70E740481C1C}">
                <a14:useLocalDpi xmlns:a14="http://schemas.microsoft.com/office/drawing/2010/main" val="0"/>
              </a:ext>
            </a:extLst>
          </a:blip>
          <a:srcRect l="70533" t="60622" r="2415"/>
          <a:stretch>
            <a:fillRect/>
          </a:stretch>
        </p:blipFill>
        <p:spPr bwMode="auto">
          <a:xfrm flipH="1">
            <a:off x="2207727" y="5140883"/>
            <a:ext cx="2491405" cy="198611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3"/>
          <p:cNvSpPr txBox="1"/>
          <p:nvPr/>
        </p:nvSpPr>
        <p:spPr>
          <a:xfrm>
            <a:off x="4163023" y="4262740"/>
            <a:ext cx="4186594" cy="460375"/>
          </a:xfrm>
          <a:prstGeom prst="rect">
            <a:avLst/>
          </a:prstGeom>
          <a:noFill/>
          <a:effectLst/>
        </p:spPr>
        <p:txBody>
          <a:bodyPr wrap="square" rtlCol="0">
            <a:spAutoFit/>
          </a:bodyPr>
          <a:lstStyle/>
          <a:p>
            <a:pPr algn="ctr"/>
            <a:r>
              <a:rPr lang="en-US" altLang="zh-CN" sz="2400" dirty="0">
                <a:solidFill>
                  <a:schemeClr val="bg1"/>
                </a:solidFill>
                <a:latin typeface="微软雅黑" panose="020B0503020204020204" charset="-122"/>
                <a:ea typeface="微软雅黑" panose="020B0503020204020204" charset="-122"/>
              </a:rPr>
              <a:t>13361716905</a:t>
            </a:r>
            <a:endParaRPr lang="en-US" altLang="zh-CN" sz="2400"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nodeType="afterEffect">
                                  <p:stCondLst>
                                    <p:cond delay="0"/>
                                  </p:stCondLst>
                                  <p:childTnLst>
                                    <p:set>
                                      <p:cBhvr>
                                        <p:cTn id="12" dur="1" fill="hold">
                                          <p:stCondLst>
                                            <p:cond delay="0"/>
                                          </p:stCondLst>
                                        </p:cTn>
                                        <p:tgtEl>
                                          <p:spTgt spid="2051"/>
                                        </p:tgtEl>
                                        <p:attrNameLst>
                                          <p:attrName>style.visibility</p:attrName>
                                        </p:attrNameLst>
                                      </p:cBhvr>
                                      <p:to>
                                        <p:strVal val="visible"/>
                                      </p:to>
                                    </p:set>
                                    <p:animEffect transition="in" filter="wipe(down)">
                                      <p:cBhvr>
                                        <p:cTn id="13" dur="507">
                                          <p:stCondLst>
                                            <p:cond delay="0"/>
                                          </p:stCondLst>
                                        </p:cTn>
                                        <p:tgtEl>
                                          <p:spTgt spid="2051"/>
                                        </p:tgtEl>
                                      </p:cBhvr>
                                    </p:animEffect>
                                    <p:anim calcmode="lin" valueType="num">
                                      <p:cBhvr>
                                        <p:cTn id="14" dur="1594" tmFilter="0,0; 0.14,0.36; 0.43,0.73; 0.71,0.91; 1.0,1.0">
                                          <p:stCondLst>
                                            <p:cond delay="0"/>
                                          </p:stCondLst>
                                        </p:cTn>
                                        <p:tgtEl>
                                          <p:spTgt spid="2051"/>
                                        </p:tgtEl>
                                        <p:attrNameLst>
                                          <p:attrName>ppt_x</p:attrName>
                                        </p:attrNameLst>
                                      </p:cBhvr>
                                      <p:tavLst>
                                        <p:tav tm="0">
                                          <p:val>
                                            <p:strVal val="#ppt_x-0.25"/>
                                          </p:val>
                                        </p:tav>
                                        <p:tav tm="100000">
                                          <p:val>
                                            <p:strVal val="#ppt_x"/>
                                          </p:val>
                                        </p:tav>
                                      </p:tavLst>
                                    </p:anim>
                                    <p:anim calcmode="lin" valueType="num">
                                      <p:cBhvr>
                                        <p:cTn id="15" dur="581" tmFilter="0.0,0.0; 0.25,0.07; 0.50,0.2; 0.75,0.467; 1.0,1.0">
                                          <p:stCondLst>
                                            <p:cond delay="0"/>
                                          </p:stCondLst>
                                        </p:cTn>
                                        <p:tgtEl>
                                          <p:spTgt spid="2051"/>
                                        </p:tgtEl>
                                        <p:attrNameLst>
                                          <p:attrName>ppt_y</p:attrName>
                                        </p:attrNameLst>
                                      </p:cBhvr>
                                      <p:tavLst>
                                        <p:tav tm="0" fmla="#ppt_y-sin(pi*$)/3">
                                          <p:val>
                                            <p:fltVal val="0.5"/>
                                          </p:val>
                                        </p:tav>
                                        <p:tav tm="100000">
                                          <p:val>
                                            <p:fltVal val="1"/>
                                          </p:val>
                                        </p:tav>
                                      </p:tavLst>
                                    </p:anim>
                                    <p:anim calcmode="lin" valueType="num">
                                      <p:cBhvr>
                                        <p:cTn id="16" dur="581" tmFilter="0, 0; 0.125,0.2665; 0.25,0.4; 0.375,0.465; 0.5,0.5;  0.625,0.535; 0.75,0.6; 0.875,0.7335; 1,1">
                                          <p:stCondLst>
                                            <p:cond delay="581"/>
                                          </p:stCondLst>
                                        </p:cTn>
                                        <p:tgtEl>
                                          <p:spTgt spid="2051"/>
                                        </p:tgtEl>
                                        <p:attrNameLst>
                                          <p:attrName>ppt_y</p:attrName>
                                        </p:attrNameLst>
                                      </p:cBhvr>
                                      <p:tavLst>
                                        <p:tav tm="0" fmla="#ppt_y-sin(pi*$)/9">
                                          <p:val>
                                            <p:fltVal val="0"/>
                                          </p:val>
                                        </p:tav>
                                        <p:tav tm="100000">
                                          <p:val>
                                            <p:fltVal val="1"/>
                                          </p:val>
                                        </p:tav>
                                      </p:tavLst>
                                    </p:anim>
                                    <p:anim calcmode="lin" valueType="num">
                                      <p:cBhvr>
                                        <p:cTn id="17" dur="290" tmFilter="0, 0; 0.125,0.2665; 0.25,0.4; 0.375,0.465; 0.5,0.5;  0.625,0.535; 0.75,0.6; 0.875,0.7335; 1,1">
                                          <p:stCondLst>
                                            <p:cond delay="1159"/>
                                          </p:stCondLst>
                                        </p:cTn>
                                        <p:tgtEl>
                                          <p:spTgt spid="2051"/>
                                        </p:tgtEl>
                                        <p:attrNameLst>
                                          <p:attrName>ppt_y</p:attrName>
                                        </p:attrNameLst>
                                      </p:cBhvr>
                                      <p:tavLst>
                                        <p:tav tm="0" fmla="#ppt_y-sin(pi*$)/27">
                                          <p:val>
                                            <p:fltVal val="0"/>
                                          </p:val>
                                        </p:tav>
                                        <p:tav tm="100000">
                                          <p:val>
                                            <p:fltVal val="1"/>
                                          </p:val>
                                        </p:tav>
                                      </p:tavLst>
                                    </p:anim>
                                    <p:anim calcmode="lin" valueType="num">
                                      <p:cBhvr>
                                        <p:cTn id="18" dur="144" tmFilter="0, 0; 0.125,0.2665; 0.25,0.4; 0.375,0.465; 0.5,0.5;  0.625,0.535; 0.75,0.6; 0.875,0.7335; 1,1">
                                          <p:stCondLst>
                                            <p:cond delay="1449"/>
                                          </p:stCondLst>
                                        </p:cTn>
                                        <p:tgtEl>
                                          <p:spTgt spid="2051"/>
                                        </p:tgtEl>
                                        <p:attrNameLst>
                                          <p:attrName>ppt_y</p:attrName>
                                        </p:attrNameLst>
                                      </p:cBhvr>
                                      <p:tavLst>
                                        <p:tav tm="0" fmla="#ppt_y-sin(pi*$)/81">
                                          <p:val>
                                            <p:fltVal val="0"/>
                                          </p:val>
                                        </p:tav>
                                        <p:tav tm="100000">
                                          <p:val>
                                            <p:fltVal val="1"/>
                                          </p:val>
                                        </p:tav>
                                      </p:tavLst>
                                    </p:anim>
                                    <p:animScale>
                                      <p:cBhvr>
                                        <p:cTn id="19" dur="23">
                                          <p:stCondLst>
                                            <p:cond delay="569"/>
                                          </p:stCondLst>
                                        </p:cTn>
                                        <p:tgtEl>
                                          <p:spTgt spid="2051"/>
                                        </p:tgtEl>
                                      </p:cBhvr>
                                      <p:to x="100000" y="60000"/>
                                    </p:animScale>
                                    <p:animScale>
                                      <p:cBhvr>
                                        <p:cTn id="20" dur="145" decel="50000">
                                          <p:stCondLst>
                                            <p:cond delay="592"/>
                                          </p:stCondLst>
                                        </p:cTn>
                                        <p:tgtEl>
                                          <p:spTgt spid="2051"/>
                                        </p:tgtEl>
                                      </p:cBhvr>
                                      <p:to x="100000" y="100000"/>
                                    </p:animScale>
                                    <p:animScale>
                                      <p:cBhvr>
                                        <p:cTn id="21" dur="23">
                                          <p:stCondLst>
                                            <p:cond delay="1148"/>
                                          </p:stCondLst>
                                        </p:cTn>
                                        <p:tgtEl>
                                          <p:spTgt spid="2051"/>
                                        </p:tgtEl>
                                      </p:cBhvr>
                                      <p:to x="100000" y="80000"/>
                                    </p:animScale>
                                    <p:animScale>
                                      <p:cBhvr>
                                        <p:cTn id="22" dur="145" decel="50000">
                                          <p:stCondLst>
                                            <p:cond delay="1171"/>
                                          </p:stCondLst>
                                        </p:cTn>
                                        <p:tgtEl>
                                          <p:spTgt spid="2051"/>
                                        </p:tgtEl>
                                      </p:cBhvr>
                                      <p:to x="100000" y="100000"/>
                                    </p:animScale>
                                    <p:animScale>
                                      <p:cBhvr>
                                        <p:cTn id="23" dur="23">
                                          <p:stCondLst>
                                            <p:cond delay="1437"/>
                                          </p:stCondLst>
                                        </p:cTn>
                                        <p:tgtEl>
                                          <p:spTgt spid="2051"/>
                                        </p:tgtEl>
                                      </p:cBhvr>
                                      <p:to x="100000" y="90000"/>
                                    </p:animScale>
                                    <p:animScale>
                                      <p:cBhvr>
                                        <p:cTn id="24" dur="145" decel="50000">
                                          <p:stCondLst>
                                            <p:cond delay="1459"/>
                                          </p:stCondLst>
                                        </p:cTn>
                                        <p:tgtEl>
                                          <p:spTgt spid="2051"/>
                                        </p:tgtEl>
                                      </p:cBhvr>
                                      <p:to x="100000" y="100000"/>
                                    </p:animScale>
                                    <p:animScale>
                                      <p:cBhvr>
                                        <p:cTn id="25" dur="23">
                                          <p:stCondLst>
                                            <p:cond delay="1582"/>
                                          </p:stCondLst>
                                        </p:cTn>
                                        <p:tgtEl>
                                          <p:spTgt spid="2051"/>
                                        </p:tgtEl>
                                      </p:cBhvr>
                                      <p:to x="100000" y="95000"/>
                                    </p:animScale>
                                    <p:animScale>
                                      <p:cBhvr>
                                        <p:cTn id="26" dur="145" decel="50000">
                                          <p:stCondLst>
                                            <p:cond delay="1605"/>
                                          </p:stCondLst>
                                        </p:cTn>
                                        <p:tgtEl>
                                          <p:spTgt spid="2051"/>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7">
                                          <p:stCondLst>
                                            <p:cond delay="0"/>
                                          </p:stCondLst>
                                        </p:cTn>
                                        <p:tgtEl>
                                          <p:spTgt spid="22"/>
                                        </p:tgtEl>
                                      </p:cBhvr>
                                    </p:animEffect>
                                    <p:anim calcmode="lin" valueType="num">
                                      <p:cBhvr>
                                        <p:cTn id="30" dur="1594"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31" dur="581"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32" dur="581" tmFilter="0, 0; 0.125,0.2665; 0.25,0.4; 0.375,0.465; 0.5,0.5;  0.625,0.535; 0.75,0.6; 0.875,0.7335; 1,1">
                                          <p:stCondLst>
                                            <p:cond delay="581"/>
                                          </p:stCondLst>
                                        </p:cTn>
                                        <p:tgtEl>
                                          <p:spTgt spid="22"/>
                                        </p:tgtEl>
                                        <p:attrNameLst>
                                          <p:attrName>ppt_y</p:attrName>
                                        </p:attrNameLst>
                                      </p:cBhvr>
                                      <p:tavLst>
                                        <p:tav tm="0" fmla="#ppt_y-sin(pi*$)/9">
                                          <p:val>
                                            <p:fltVal val="0"/>
                                          </p:val>
                                        </p:tav>
                                        <p:tav tm="100000">
                                          <p:val>
                                            <p:fltVal val="1"/>
                                          </p:val>
                                        </p:tav>
                                      </p:tavLst>
                                    </p:anim>
                                    <p:anim calcmode="lin" valueType="num">
                                      <p:cBhvr>
                                        <p:cTn id="33" dur="290" tmFilter="0, 0; 0.125,0.2665; 0.25,0.4; 0.375,0.465; 0.5,0.5;  0.625,0.535; 0.75,0.6; 0.875,0.7335; 1,1">
                                          <p:stCondLst>
                                            <p:cond delay="1159"/>
                                          </p:stCondLst>
                                        </p:cTn>
                                        <p:tgtEl>
                                          <p:spTgt spid="22"/>
                                        </p:tgtEl>
                                        <p:attrNameLst>
                                          <p:attrName>ppt_y</p:attrName>
                                        </p:attrNameLst>
                                      </p:cBhvr>
                                      <p:tavLst>
                                        <p:tav tm="0" fmla="#ppt_y-sin(pi*$)/27">
                                          <p:val>
                                            <p:fltVal val="0"/>
                                          </p:val>
                                        </p:tav>
                                        <p:tav tm="100000">
                                          <p:val>
                                            <p:fltVal val="1"/>
                                          </p:val>
                                        </p:tav>
                                      </p:tavLst>
                                    </p:anim>
                                    <p:anim calcmode="lin" valueType="num">
                                      <p:cBhvr>
                                        <p:cTn id="34" dur="144" tmFilter="0, 0; 0.125,0.2665; 0.25,0.4; 0.375,0.465; 0.5,0.5;  0.625,0.535; 0.75,0.6; 0.875,0.7335; 1,1">
                                          <p:stCondLst>
                                            <p:cond delay="1449"/>
                                          </p:stCondLst>
                                        </p:cTn>
                                        <p:tgtEl>
                                          <p:spTgt spid="22"/>
                                        </p:tgtEl>
                                        <p:attrNameLst>
                                          <p:attrName>ppt_y</p:attrName>
                                        </p:attrNameLst>
                                      </p:cBhvr>
                                      <p:tavLst>
                                        <p:tav tm="0" fmla="#ppt_y-sin(pi*$)/81">
                                          <p:val>
                                            <p:fltVal val="0"/>
                                          </p:val>
                                        </p:tav>
                                        <p:tav tm="100000">
                                          <p:val>
                                            <p:fltVal val="1"/>
                                          </p:val>
                                        </p:tav>
                                      </p:tavLst>
                                    </p:anim>
                                    <p:animScale>
                                      <p:cBhvr>
                                        <p:cTn id="35" dur="23">
                                          <p:stCondLst>
                                            <p:cond delay="569"/>
                                          </p:stCondLst>
                                        </p:cTn>
                                        <p:tgtEl>
                                          <p:spTgt spid="22"/>
                                        </p:tgtEl>
                                      </p:cBhvr>
                                      <p:to x="100000" y="60000"/>
                                    </p:animScale>
                                    <p:animScale>
                                      <p:cBhvr>
                                        <p:cTn id="36" dur="145" decel="50000">
                                          <p:stCondLst>
                                            <p:cond delay="592"/>
                                          </p:stCondLst>
                                        </p:cTn>
                                        <p:tgtEl>
                                          <p:spTgt spid="22"/>
                                        </p:tgtEl>
                                      </p:cBhvr>
                                      <p:to x="100000" y="100000"/>
                                    </p:animScale>
                                    <p:animScale>
                                      <p:cBhvr>
                                        <p:cTn id="37" dur="23">
                                          <p:stCondLst>
                                            <p:cond delay="1148"/>
                                          </p:stCondLst>
                                        </p:cTn>
                                        <p:tgtEl>
                                          <p:spTgt spid="22"/>
                                        </p:tgtEl>
                                      </p:cBhvr>
                                      <p:to x="100000" y="80000"/>
                                    </p:animScale>
                                    <p:animScale>
                                      <p:cBhvr>
                                        <p:cTn id="38" dur="145" decel="50000">
                                          <p:stCondLst>
                                            <p:cond delay="1171"/>
                                          </p:stCondLst>
                                        </p:cTn>
                                        <p:tgtEl>
                                          <p:spTgt spid="22"/>
                                        </p:tgtEl>
                                      </p:cBhvr>
                                      <p:to x="100000" y="100000"/>
                                    </p:animScale>
                                    <p:animScale>
                                      <p:cBhvr>
                                        <p:cTn id="39" dur="23">
                                          <p:stCondLst>
                                            <p:cond delay="1437"/>
                                          </p:stCondLst>
                                        </p:cTn>
                                        <p:tgtEl>
                                          <p:spTgt spid="22"/>
                                        </p:tgtEl>
                                      </p:cBhvr>
                                      <p:to x="100000" y="90000"/>
                                    </p:animScale>
                                    <p:animScale>
                                      <p:cBhvr>
                                        <p:cTn id="40" dur="145" decel="50000">
                                          <p:stCondLst>
                                            <p:cond delay="1459"/>
                                          </p:stCondLst>
                                        </p:cTn>
                                        <p:tgtEl>
                                          <p:spTgt spid="22"/>
                                        </p:tgtEl>
                                      </p:cBhvr>
                                      <p:to x="100000" y="100000"/>
                                    </p:animScale>
                                    <p:animScale>
                                      <p:cBhvr>
                                        <p:cTn id="41" dur="23">
                                          <p:stCondLst>
                                            <p:cond delay="1582"/>
                                          </p:stCondLst>
                                        </p:cTn>
                                        <p:tgtEl>
                                          <p:spTgt spid="22"/>
                                        </p:tgtEl>
                                      </p:cBhvr>
                                      <p:to x="100000" y="95000"/>
                                    </p:animScale>
                                    <p:animScale>
                                      <p:cBhvr>
                                        <p:cTn id="42" dur="145" decel="50000">
                                          <p:stCondLst>
                                            <p:cond delay="1605"/>
                                          </p:stCondLst>
                                        </p:cTn>
                                        <p:tgtEl>
                                          <p:spTgt spid="22"/>
                                        </p:tgtEl>
                                      </p:cBhvr>
                                      <p:to x="100000" y="100000"/>
                                    </p:animScale>
                                  </p:childTnLst>
                                </p:cTn>
                              </p:par>
                              <p:par>
                                <p:cTn id="43" presetID="26" presetClass="entr" presetSubtype="0" fill="hold" nodeType="withEffect">
                                  <p:stCondLst>
                                    <p:cond delay="50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7">
                                          <p:stCondLst>
                                            <p:cond delay="0"/>
                                          </p:stCondLst>
                                        </p:cTn>
                                        <p:tgtEl>
                                          <p:spTgt spid="33"/>
                                        </p:tgtEl>
                                      </p:cBhvr>
                                    </p:animEffect>
                                    <p:anim calcmode="lin" valueType="num">
                                      <p:cBhvr>
                                        <p:cTn id="46" dur="1594"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7" dur="581"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8" dur="581" tmFilter="0, 0; 0.125,0.2665; 0.25,0.4; 0.375,0.465; 0.5,0.5;  0.625,0.535; 0.75,0.6; 0.875,0.7335; 1,1">
                                          <p:stCondLst>
                                            <p:cond delay="581"/>
                                          </p:stCondLst>
                                        </p:cTn>
                                        <p:tgtEl>
                                          <p:spTgt spid="33"/>
                                        </p:tgtEl>
                                        <p:attrNameLst>
                                          <p:attrName>ppt_y</p:attrName>
                                        </p:attrNameLst>
                                      </p:cBhvr>
                                      <p:tavLst>
                                        <p:tav tm="0" fmla="#ppt_y-sin(pi*$)/9">
                                          <p:val>
                                            <p:fltVal val="0"/>
                                          </p:val>
                                        </p:tav>
                                        <p:tav tm="100000">
                                          <p:val>
                                            <p:fltVal val="1"/>
                                          </p:val>
                                        </p:tav>
                                      </p:tavLst>
                                    </p:anim>
                                    <p:anim calcmode="lin" valueType="num">
                                      <p:cBhvr>
                                        <p:cTn id="49" dur="290" tmFilter="0, 0; 0.125,0.2665; 0.25,0.4; 0.375,0.465; 0.5,0.5;  0.625,0.535; 0.75,0.6; 0.875,0.7335; 1,1">
                                          <p:stCondLst>
                                            <p:cond delay="1159"/>
                                          </p:stCondLst>
                                        </p:cTn>
                                        <p:tgtEl>
                                          <p:spTgt spid="33"/>
                                        </p:tgtEl>
                                        <p:attrNameLst>
                                          <p:attrName>ppt_y</p:attrName>
                                        </p:attrNameLst>
                                      </p:cBhvr>
                                      <p:tavLst>
                                        <p:tav tm="0" fmla="#ppt_y-sin(pi*$)/27">
                                          <p:val>
                                            <p:fltVal val="0"/>
                                          </p:val>
                                        </p:tav>
                                        <p:tav tm="100000">
                                          <p:val>
                                            <p:fltVal val="1"/>
                                          </p:val>
                                        </p:tav>
                                      </p:tavLst>
                                    </p:anim>
                                    <p:anim calcmode="lin" valueType="num">
                                      <p:cBhvr>
                                        <p:cTn id="50" dur="144" tmFilter="0, 0; 0.125,0.2665; 0.25,0.4; 0.375,0.465; 0.5,0.5;  0.625,0.535; 0.75,0.6; 0.875,0.7335; 1,1">
                                          <p:stCondLst>
                                            <p:cond delay="1449"/>
                                          </p:stCondLst>
                                        </p:cTn>
                                        <p:tgtEl>
                                          <p:spTgt spid="33"/>
                                        </p:tgtEl>
                                        <p:attrNameLst>
                                          <p:attrName>ppt_y</p:attrName>
                                        </p:attrNameLst>
                                      </p:cBhvr>
                                      <p:tavLst>
                                        <p:tav tm="0" fmla="#ppt_y-sin(pi*$)/81">
                                          <p:val>
                                            <p:fltVal val="0"/>
                                          </p:val>
                                        </p:tav>
                                        <p:tav tm="100000">
                                          <p:val>
                                            <p:fltVal val="1"/>
                                          </p:val>
                                        </p:tav>
                                      </p:tavLst>
                                    </p:anim>
                                    <p:animScale>
                                      <p:cBhvr>
                                        <p:cTn id="51" dur="23">
                                          <p:stCondLst>
                                            <p:cond delay="569"/>
                                          </p:stCondLst>
                                        </p:cTn>
                                        <p:tgtEl>
                                          <p:spTgt spid="33"/>
                                        </p:tgtEl>
                                      </p:cBhvr>
                                      <p:to x="100000" y="60000"/>
                                    </p:animScale>
                                    <p:animScale>
                                      <p:cBhvr>
                                        <p:cTn id="52" dur="145" decel="50000">
                                          <p:stCondLst>
                                            <p:cond delay="592"/>
                                          </p:stCondLst>
                                        </p:cTn>
                                        <p:tgtEl>
                                          <p:spTgt spid="33"/>
                                        </p:tgtEl>
                                      </p:cBhvr>
                                      <p:to x="100000" y="100000"/>
                                    </p:animScale>
                                    <p:animScale>
                                      <p:cBhvr>
                                        <p:cTn id="53" dur="23">
                                          <p:stCondLst>
                                            <p:cond delay="1148"/>
                                          </p:stCondLst>
                                        </p:cTn>
                                        <p:tgtEl>
                                          <p:spTgt spid="33"/>
                                        </p:tgtEl>
                                      </p:cBhvr>
                                      <p:to x="100000" y="80000"/>
                                    </p:animScale>
                                    <p:animScale>
                                      <p:cBhvr>
                                        <p:cTn id="54" dur="145" decel="50000">
                                          <p:stCondLst>
                                            <p:cond delay="1171"/>
                                          </p:stCondLst>
                                        </p:cTn>
                                        <p:tgtEl>
                                          <p:spTgt spid="33"/>
                                        </p:tgtEl>
                                      </p:cBhvr>
                                      <p:to x="100000" y="100000"/>
                                    </p:animScale>
                                    <p:animScale>
                                      <p:cBhvr>
                                        <p:cTn id="55" dur="23">
                                          <p:stCondLst>
                                            <p:cond delay="1437"/>
                                          </p:stCondLst>
                                        </p:cTn>
                                        <p:tgtEl>
                                          <p:spTgt spid="33"/>
                                        </p:tgtEl>
                                      </p:cBhvr>
                                      <p:to x="100000" y="90000"/>
                                    </p:animScale>
                                    <p:animScale>
                                      <p:cBhvr>
                                        <p:cTn id="56" dur="145" decel="50000">
                                          <p:stCondLst>
                                            <p:cond delay="1459"/>
                                          </p:stCondLst>
                                        </p:cTn>
                                        <p:tgtEl>
                                          <p:spTgt spid="33"/>
                                        </p:tgtEl>
                                      </p:cBhvr>
                                      <p:to x="100000" y="100000"/>
                                    </p:animScale>
                                    <p:animScale>
                                      <p:cBhvr>
                                        <p:cTn id="57" dur="23">
                                          <p:stCondLst>
                                            <p:cond delay="1582"/>
                                          </p:stCondLst>
                                        </p:cTn>
                                        <p:tgtEl>
                                          <p:spTgt spid="33"/>
                                        </p:tgtEl>
                                      </p:cBhvr>
                                      <p:to x="100000" y="95000"/>
                                    </p:animScale>
                                    <p:animScale>
                                      <p:cBhvr>
                                        <p:cTn id="58" dur="145" decel="50000">
                                          <p:stCondLst>
                                            <p:cond delay="1605"/>
                                          </p:stCondLst>
                                        </p:cTn>
                                        <p:tgtEl>
                                          <p:spTgt spid="33"/>
                                        </p:tgtEl>
                                      </p:cBhvr>
                                      <p:to x="100000" y="100000"/>
                                    </p:animScale>
                                  </p:childTnLst>
                                </p:cTn>
                              </p:par>
                              <p:par>
                                <p:cTn id="59" presetID="26" presetClass="entr" presetSubtype="0" fill="hold" nodeType="withEffect">
                                  <p:stCondLst>
                                    <p:cond delay="500"/>
                                  </p:stCondLst>
                                  <p:childTnLst>
                                    <p:set>
                                      <p:cBhvr>
                                        <p:cTn id="60" dur="1" fill="hold">
                                          <p:stCondLst>
                                            <p:cond delay="0"/>
                                          </p:stCondLst>
                                        </p:cTn>
                                        <p:tgtEl>
                                          <p:spTgt spid="34"/>
                                        </p:tgtEl>
                                        <p:attrNameLst>
                                          <p:attrName>style.visibility</p:attrName>
                                        </p:attrNameLst>
                                      </p:cBhvr>
                                      <p:to>
                                        <p:strVal val="visible"/>
                                      </p:to>
                                    </p:set>
                                    <p:animEffect transition="in" filter="wipe(down)">
                                      <p:cBhvr>
                                        <p:cTn id="61" dur="507">
                                          <p:stCondLst>
                                            <p:cond delay="0"/>
                                          </p:stCondLst>
                                        </p:cTn>
                                        <p:tgtEl>
                                          <p:spTgt spid="34"/>
                                        </p:tgtEl>
                                      </p:cBhvr>
                                    </p:animEffect>
                                    <p:anim calcmode="lin" valueType="num">
                                      <p:cBhvr>
                                        <p:cTn id="62" dur="1594"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63" dur="581"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64" dur="581" tmFilter="0, 0; 0.125,0.2665; 0.25,0.4; 0.375,0.465; 0.5,0.5;  0.625,0.535; 0.75,0.6; 0.875,0.7335; 1,1">
                                          <p:stCondLst>
                                            <p:cond delay="581"/>
                                          </p:stCondLst>
                                        </p:cTn>
                                        <p:tgtEl>
                                          <p:spTgt spid="34"/>
                                        </p:tgtEl>
                                        <p:attrNameLst>
                                          <p:attrName>ppt_y</p:attrName>
                                        </p:attrNameLst>
                                      </p:cBhvr>
                                      <p:tavLst>
                                        <p:tav tm="0" fmla="#ppt_y-sin(pi*$)/9">
                                          <p:val>
                                            <p:fltVal val="0"/>
                                          </p:val>
                                        </p:tav>
                                        <p:tav tm="100000">
                                          <p:val>
                                            <p:fltVal val="1"/>
                                          </p:val>
                                        </p:tav>
                                      </p:tavLst>
                                    </p:anim>
                                    <p:anim calcmode="lin" valueType="num">
                                      <p:cBhvr>
                                        <p:cTn id="65" dur="290" tmFilter="0, 0; 0.125,0.2665; 0.25,0.4; 0.375,0.465; 0.5,0.5;  0.625,0.535; 0.75,0.6; 0.875,0.7335; 1,1">
                                          <p:stCondLst>
                                            <p:cond delay="1159"/>
                                          </p:stCondLst>
                                        </p:cTn>
                                        <p:tgtEl>
                                          <p:spTgt spid="34"/>
                                        </p:tgtEl>
                                        <p:attrNameLst>
                                          <p:attrName>ppt_y</p:attrName>
                                        </p:attrNameLst>
                                      </p:cBhvr>
                                      <p:tavLst>
                                        <p:tav tm="0" fmla="#ppt_y-sin(pi*$)/27">
                                          <p:val>
                                            <p:fltVal val="0"/>
                                          </p:val>
                                        </p:tav>
                                        <p:tav tm="100000">
                                          <p:val>
                                            <p:fltVal val="1"/>
                                          </p:val>
                                        </p:tav>
                                      </p:tavLst>
                                    </p:anim>
                                    <p:anim calcmode="lin" valueType="num">
                                      <p:cBhvr>
                                        <p:cTn id="66" dur="144" tmFilter="0, 0; 0.125,0.2665; 0.25,0.4; 0.375,0.465; 0.5,0.5;  0.625,0.535; 0.75,0.6; 0.875,0.7335; 1,1">
                                          <p:stCondLst>
                                            <p:cond delay="1449"/>
                                          </p:stCondLst>
                                        </p:cTn>
                                        <p:tgtEl>
                                          <p:spTgt spid="34"/>
                                        </p:tgtEl>
                                        <p:attrNameLst>
                                          <p:attrName>ppt_y</p:attrName>
                                        </p:attrNameLst>
                                      </p:cBhvr>
                                      <p:tavLst>
                                        <p:tav tm="0" fmla="#ppt_y-sin(pi*$)/81">
                                          <p:val>
                                            <p:fltVal val="0"/>
                                          </p:val>
                                        </p:tav>
                                        <p:tav tm="100000">
                                          <p:val>
                                            <p:fltVal val="1"/>
                                          </p:val>
                                        </p:tav>
                                      </p:tavLst>
                                    </p:anim>
                                    <p:animScale>
                                      <p:cBhvr>
                                        <p:cTn id="67" dur="23">
                                          <p:stCondLst>
                                            <p:cond delay="569"/>
                                          </p:stCondLst>
                                        </p:cTn>
                                        <p:tgtEl>
                                          <p:spTgt spid="34"/>
                                        </p:tgtEl>
                                      </p:cBhvr>
                                      <p:to x="100000" y="60000"/>
                                    </p:animScale>
                                    <p:animScale>
                                      <p:cBhvr>
                                        <p:cTn id="68" dur="145" decel="50000">
                                          <p:stCondLst>
                                            <p:cond delay="592"/>
                                          </p:stCondLst>
                                        </p:cTn>
                                        <p:tgtEl>
                                          <p:spTgt spid="34"/>
                                        </p:tgtEl>
                                      </p:cBhvr>
                                      <p:to x="100000" y="100000"/>
                                    </p:animScale>
                                    <p:animScale>
                                      <p:cBhvr>
                                        <p:cTn id="69" dur="23">
                                          <p:stCondLst>
                                            <p:cond delay="1148"/>
                                          </p:stCondLst>
                                        </p:cTn>
                                        <p:tgtEl>
                                          <p:spTgt spid="34"/>
                                        </p:tgtEl>
                                      </p:cBhvr>
                                      <p:to x="100000" y="80000"/>
                                    </p:animScale>
                                    <p:animScale>
                                      <p:cBhvr>
                                        <p:cTn id="70" dur="145" decel="50000">
                                          <p:stCondLst>
                                            <p:cond delay="1171"/>
                                          </p:stCondLst>
                                        </p:cTn>
                                        <p:tgtEl>
                                          <p:spTgt spid="34"/>
                                        </p:tgtEl>
                                      </p:cBhvr>
                                      <p:to x="100000" y="100000"/>
                                    </p:animScale>
                                    <p:animScale>
                                      <p:cBhvr>
                                        <p:cTn id="71" dur="23">
                                          <p:stCondLst>
                                            <p:cond delay="1437"/>
                                          </p:stCondLst>
                                        </p:cTn>
                                        <p:tgtEl>
                                          <p:spTgt spid="34"/>
                                        </p:tgtEl>
                                      </p:cBhvr>
                                      <p:to x="100000" y="90000"/>
                                    </p:animScale>
                                    <p:animScale>
                                      <p:cBhvr>
                                        <p:cTn id="72" dur="145" decel="50000">
                                          <p:stCondLst>
                                            <p:cond delay="1459"/>
                                          </p:stCondLst>
                                        </p:cTn>
                                        <p:tgtEl>
                                          <p:spTgt spid="34"/>
                                        </p:tgtEl>
                                      </p:cBhvr>
                                      <p:to x="100000" y="100000"/>
                                    </p:animScale>
                                    <p:animScale>
                                      <p:cBhvr>
                                        <p:cTn id="73" dur="23">
                                          <p:stCondLst>
                                            <p:cond delay="1582"/>
                                          </p:stCondLst>
                                        </p:cTn>
                                        <p:tgtEl>
                                          <p:spTgt spid="34"/>
                                        </p:tgtEl>
                                      </p:cBhvr>
                                      <p:to x="100000" y="95000"/>
                                    </p:animScale>
                                    <p:animScale>
                                      <p:cBhvr>
                                        <p:cTn id="74" dur="145" decel="50000">
                                          <p:stCondLst>
                                            <p:cond delay="1605"/>
                                          </p:stCondLst>
                                        </p:cTn>
                                        <p:tgtEl>
                                          <p:spTgt spid="34"/>
                                        </p:tgtEl>
                                      </p:cBhvr>
                                      <p:to x="100000" y="100000"/>
                                    </p:animScale>
                                  </p:childTnLst>
                                </p:cTn>
                              </p:par>
                            </p:childTnLst>
                          </p:cTn>
                        </p:par>
                        <p:par>
                          <p:cTn id="75" fill="hold">
                            <p:stCondLst>
                              <p:cond delay="3000"/>
                            </p:stCondLst>
                            <p:childTnLst>
                              <p:par>
                                <p:cTn id="76" presetID="55" presetClass="entr" presetSubtype="0" fill="hold" nodeType="afterEffect">
                                  <p:stCondLst>
                                    <p:cond delay="0"/>
                                  </p:stCondLst>
                                  <p:childTnLst>
                                    <p:set>
                                      <p:cBhvr>
                                        <p:cTn id="77" dur="1" fill="hold">
                                          <p:stCondLst>
                                            <p:cond delay="0"/>
                                          </p:stCondLst>
                                        </p:cTn>
                                        <p:tgtEl>
                                          <p:spTgt spid="2052"/>
                                        </p:tgtEl>
                                        <p:attrNameLst>
                                          <p:attrName>style.visibility</p:attrName>
                                        </p:attrNameLst>
                                      </p:cBhvr>
                                      <p:to>
                                        <p:strVal val="visible"/>
                                      </p:to>
                                    </p:set>
                                    <p:anim calcmode="lin" valueType="num">
                                      <p:cBhvr>
                                        <p:cTn id="78" dur="500" fill="hold"/>
                                        <p:tgtEl>
                                          <p:spTgt spid="2052"/>
                                        </p:tgtEl>
                                        <p:attrNameLst>
                                          <p:attrName>ppt_w</p:attrName>
                                        </p:attrNameLst>
                                      </p:cBhvr>
                                      <p:tavLst>
                                        <p:tav tm="0">
                                          <p:val>
                                            <p:strVal val="#ppt_w*0.70"/>
                                          </p:val>
                                        </p:tav>
                                        <p:tav tm="100000">
                                          <p:val>
                                            <p:strVal val="#ppt_w"/>
                                          </p:val>
                                        </p:tav>
                                      </p:tavLst>
                                    </p:anim>
                                    <p:anim calcmode="lin" valueType="num">
                                      <p:cBhvr>
                                        <p:cTn id="79" dur="500" fill="hold"/>
                                        <p:tgtEl>
                                          <p:spTgt spid="2052"/>
                                        </p:tgtEl>
                                        <p:attrNameLst>
                                          <p:attrName>ppt_h</p:attrName>
                                        </p:attrNameLst>
                                      </p:cBhvr>
                                      <p:tavLst>
                                        <p:tav tm="0">
                                          <p:val>
                                            <p:strVal val="#ppt_h"/>
                                          </p:val>
                                        </p:tav>
                                        <p:tav tm="100000">
                                          <p:val>
                                            <p:strVal val="#ppt_h"/>
                                          </p:val>
                                        </p:tav>
                                      </p:tavLst>
                                    </p:anim>
                                    <p:animEffect transition="in" filter="fade">
                                      <p:cBhvr>
                                        <p:cTn id="80" dur="500"/>
                                        <p:tgtEl>
                                          <p:spTgt spid="2052"/>
                                        </p:tgtEl>
                                      </p:cBhvr>
                                    </p:animEffect>
                                  </p:childTnLst>
                                </p:cTn>
                              </p:par>
                              <p:par>
                                <p:cTn id="81" presetID="55"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strVal val="#ppt_w*0.70"/>
                                          </p:val>
                                        </p:tav>
                                        <p:tav tm="100000">
                                          <p:val>
                                            <p:strVal val="#ppt_w"/>
                                          </p:val>
                                        </p:tav>
                                      </p:tavLst>
                                    </p:anim>
                                    <p:anim calcmode="lin" valueType="num">
                                      <p:cBhvr>
                                        <p:cTn id="84" dur="500" fill="hold"/>
                                        <p:tgtEl>
                                          <p:spTgt spid="31"/>
                                        </p:tgtEl>
                                        <p:attrNameLst>
                                          <p:attrName>ppt_h</p:attrName>
                                        </p:attrNameLst>
                                      </p:cBhvr>
                                      <p:tavLst>
                                        <p:tav tm="0">
                                          <p:val>
                                            <p:strVal val="#ppt_h"/>
                                          </p:val>
                                        </p:tav>
                                        <p:tav tm="100000">
                                          <p:val>
                                            <p:strVal val="#ppt_h"/>
                                          </p:val>
                                        </p:tav>
                                      </p:tavLst>
                                    </p:anim>
                                    <p:animEffect transition="in" filter="fade">
                                      <p:cBhvr>
                                        <p:cTn id="85" dur="500"/>
                                        <p:tgtEl>
                                          <p:spTgt spid="31"/>
                                        </p:tgtEl>
                                      </p:cBhvr>
                                    </p:animEffect>
                                  </p:childTnLst>
                                </p:cTn>
                              </p:par>
                            </p:childTnLst>
                          </p:cTn>
                        </p:par>
                        <p:par>
                          <p:cTn id="86" fill="hold">
                            <p:stCondLst>
                              <p:cond delay="3500"/>
                            </p:stCondLst>
                            <p:childTnLst>
                              <p:par>
                                <p:cTn id="87" presetID="23" presetClass="entr" presetSubtype="36" fill="hold" grpId="0" nodeType="afterEffect">
                                  <p:stCondLst>
                                    <p:cond delay="0"/>
                                  </p:stCondLst>
                                  <p:iterate type="lt">
                                    <p:tmPct val="10000"/>
                                  </p:iterate>
                                  <p:childTnLst>
                                    <p:set>
                                      <p:cBhvr>
                                        <p:cTn id="88" dur="1" fill="hold">
                                          <p:stCondLst>
                                            <p:cond delay="0"/>
                                          </p:stCondLst>
                                        </p:cTn>
                                        <p:tgtEl>
                                          <p:spTgt spid="4"/>
                                        </p:tgtEl>
                                        <p:attrNameLst>
                                          <p:attrName>style.visibility</p:attrName>
                                        </p:attrNameLst>
                                      </p:cBhvr>
                                      <p:to>
                                        <p:strVal val="visible"/>
                                      </p:to>
                                    </p:set>
                                    <p:anim calcmode="lin" valueType="num">
                                      <p:cBhvr>
                                        <p:cTn id="89" dur="1500" fill="hold"/>
                                        <p:tgtEl>
                                          <p:spTgt spid="4"/>
                                        </p:tgtEl>
                                        <p:attrNameLst>
                                          <p:attrName>ppt_w</p:attrName>
                                        </p:attrNameLst>
                                      </p:cBhvr>
                                      <p:tavLst>
                                        <p:tav tm="0">
                                          <p:val>
                                            <p:strVal val="(6*min(max(#ppt_w*#ppt_h,.3),1)-7.4)/-.7*#ppt_w"/>
                                          </p:val>
                                        </p:tav>
                                        <p:tav tm="100000">
                                          <p:val>
                                            <p:strVal val="#ppt_w"/>
                                          </p:val>
                                        </p:tav>
                                      </p:tavLst>
                                    </p:anim>
                                    <p:anim calcmode="lin" valueType="num">
                                      <p:cBhvr>
                                        <p:cTn id="90" dur="1500" fill="hold"/>
                                        <p:tgtEl>
                                          <p:spTgt spid="4"/>
                                        </p:tgtEl>
                                        <p:attrNameLst>
                                          <p:attrName>ppt_h</p:attrName>
                                        </p:attrNameLst>
                                      </p:cBhvr>
                                      <p:tavLst>
                                        <p:tav tm="0">
                                          <p:val>
                                            <p:strVal val="(6*min(max(#ppt_w*#ppt_h,.3),1)-7.4)/-.7*#ppt_h"/>
                                          </p:val>
                                        </p:tav>
                                        <p:tav tm="100000">
                                          <p:val>
                                            <p:strVal val="#ppt_h"/>
                                          </p:val>
                                        </p:tav>
                                      </p:tavLst>
                                    </p:anim>
                                    <p:anim calcmode="lin" valueType="num">
                                      <p:cBhvr>
                                        <p:cTn id="91" dur="1500" fill="hold"/>
                                        <p:tgtEl>
                                          <p:spTgt spid="4"/>
                                        </p:tgtEl>
                                        <p:attrNameLst>
                                          <p:attrName>ppt_x</p:attrName>
                                        </p:attrNameLst>
                                      </p:cBhvr>
                                      <p:tavLst>
                                        <p:tav tm="0">
                                          <p:val>
                                            <p:fltVal val="0.5"/>
                                          </p:val>
                                        </p:tav>
                                        <p:tav tm="100000">
                                          <p:val>
                                            <p:strVal val="#ppt_x"/>
                                          </p:val>
                                        </p:tav>
                                      </p:tavLst>
                                    </p:anim>
                                    <p:anim calcmode="lin" valueType="num">
                                      <p:cBhvr>
                                        <p:cTn id="92" dur="15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93" fill="hold">
                            <p:stCondLst>
                              <p:cond delay="5699"/>
                            </p:stCondLst>
                            <p:childTnLst>
                              <p:par>
                                <p:cTn id="94" presetID="23" presetClass="entr" presetSubtype="16" fill="hold" grpId="0" nodeType="afterEffect">
                                  <p:stCondLst>
                                    <p:cond delay="0"/>
                                  </p:stCondLst>
                                  <p:iterate type="lt">
                                    <p:tmPct val="10000"/>
                                  </p:iterate>
                                  <p:childTnLst>
                                    <p:set>
                                      <p:cBhvr>
                                        <p:cTn id="95" dur="1" fill="hold">
                                          <p:stCondLst>
                                            <p:cond delay="0"/>
                                          </p:stCondLst>
                                        </p:cTn>
                                        <p:tgtEl>
                                          <p:spTgt spid="20"/>
                                        </p:tgtEl>
                                        <p:attrNameLst>
                                          <p:attrName>style.visibility</p:attrName>
                                        </p:attrNameLst>
                                      </p:cBhvr>
                                      <p:to>
                                        <p:strVal val="visible"/>
                                      </p:to>
                                    </p:set>
                                    <p:anim calcmode="lin" valueType="num">
                                      <p:cBhvr>
                                        <p:cTn id="96" dur="500" fill="hold"/>
                                        <p:tgtEl>
                                          <p:spTgt spid="20"/>
                                        </p:tgtEl>
                                        <p:attrNameLst>
                                          <p:attrName>ppt_w</p:attrName>
                                        </p:attrNameLst>
                                      </p:cBhvr>
                                      <p:tavLst>
                                        <p:tav tm="0">
                                          <p:val>
                                            <p:fltVal val="0"/>
                                          </p:val>
                                        </p:tav>
                                        <p:tav tm="100000">
                                          <p:val>
                                            <p:strVal val="#ppt_w"/>
                                          </p:val>
                                        </p:tav>
                                      </p:tavLst>
                                    </p:anim>
                                    <p:anim calcmode="lin" valueType="num">
                                      <p:cBhvr>
                                        <p:cTn id="97" dur="500" fill="hold"/>
                                        <p:tgtEl>
                                          <p:spTgt spid="20"/>
                                        </p:tgtEl>
                                        <p:attrNameLst>
                                          <p:attrName>ppt_h</p:attrName>
                                        </p:attrNameLst>
                                      </p:cBhvr>
                                      <p:tavLst>
                                        <p:tav tm="0">
                                          <p:val>
                                            <p:fltVal val="0"/>
                                          </p:val>
                                        </p:tav>
                                        <p:tav tm="100000">
                                          <p:val>
                                            <p:strVal val="#ppt_h"/>
                                          </p:val>
                                        </p:tav>
                                      </p:tavLst>
                                    </p:anim>
                                  </p:childTnLst>
                                </p:cTn>
                              </p:par>
                            </p:childTnLst>
                          </p:cTn>
                        </p:par>
                        <p:par>
                          <p:cTn id="98" fill="hold">
                            <p:stCondLst>
                              <p:cond delay="6650"/>
                            </p:stCondLst>
                            <p:childTnLst>
                              <p:par>
                                <p:cTn id="99" presetID="56" presetClass="entr" presetSubtype="0" fill="hold" grpId="0" nodeType="afterEffect">
                                  <p:stCondLst>
                                    <p:cond delay="0"/>
                                  </p:stCondLst>
                                  <p:iterate type="lt">
                                    <p:tmPct val="10000"/>
                                  </p:iterate>
                                  <p:childTnLst>
                                    <p:set>
                                      <p:cBhvr>
                                        <p:cTn id="100" dur="1" fill="hold">
                                          <p:stCondLst>
                                            <p:cond delay="0"/>
                                          </p:stCondLst>
                                        </p:cTn>
                                        <p:tgtEl>
                                          <p:spTgt spid="10"/>
                                        </p:tgtEl>
                                        <p:attrNameLst>
                                          <p:attrName>style.visibility</p:attrName>
                                        </p:attrNameLst>
                                      </p:cBhvr>
                                      <p:to>
                                        <p:strVal val="visible"/>
                                      </p:to>
                                    </p:set>
                                    <p:anim by="(-#ppt_w*2)" calcmode="lin" valueType="num">
                                      <p:cBhvr rctx="PPT">
                                        <p:cTn id="101" dur="500" autoRev="1" fill="hold">
                                          <p:stCondLst>
                                            <p:cond delay="0"/>
                                          </p:stCondLst>
                                        </p:cTn>
                                        <p:tgtEl>
                                          <p:spTgt spid="10"/>
                                        </p:tgtEl>
                                        <p:attrNameLst>
                                          <p:attrName>ppt_w</p:attrName>
                                        </p:attrNameLst>
                                      </p:cBhvr>
                                    </p:anim>
                                    <p:anim by="(#ppt_w*0.50)" calcmode="lin" valueType="num">
                                      <p:cBhvr>
                                        <p:cTn id="102" dur="500" decel="50000" autoRev="1" fill="hold">
                                          <p:stCondLst>
                                            <p:cond delay="0"/>
                                          </p:stCondLst>
                                        </p:cTn>
                                        <p:tgtEl>
                                          <p:spTgt spid="10"/>
                                        </p:tgtEl>
                                        <p:attrNameLst>
                                          <p:attrName>ppt_x</p:attrName>
                                        </p:attrNameLst>
                                      </p:cBhvr>
                                    </p:anim>
                                    <p:anim from="(-#ppt_h/2)" to="(#ppt_y)" calcmode="lin" valueType="num">
                                      <p:cBhvr>
                                        <p:cTn id="103" dur="1000" fill="hold">
                                          <p:stCondLst>
                                            <p:cond delay="0"/>
                                          </p:stCondLst>
                                        </p:cTn>
                                        <p:tgtEl>
                                          <p:spTgt spid="10"/>
                                        </p:tgtEl>
                                        <p:attrNameLst>
                                          <p:attrName>ppt_y</p:attrName>
                                        </p:attrNameLst>
                                      </p:cBhvr>
                                    </p:anim>
                                    <p:animRot by="21600000">
                                      <p:cBhvr>
                                        <p:cTn id="104" dur="1000" fill="hold">
                                          <p:stCondLst>
                                            <p:cond delay="0"/>
                                          </p:stCondLst>
                                        </p:cTn>
                                        <p:tgtEl>
                                          <p:spTgt spid="10"/>
                                        </p:tgtEl>
                                        <p:attrNameLst>
                                          <p:attrName>r</p:attrName>
                                        </p:attrNameLst>
                                      </p:cBhvr>
                                    </p:animRot>
                                  </p:childTnLst>
                                </p:cTn>
                              </p:par>
                            </p:childTnLst>
                          </p:cTn>
                        </p:par>
                        <p:par>
                          <p:cTn id="105" fill="hold">
                            <p:stCondLst>
                              <p:cond delay="8550"/>
                            </p:stCondLst>
                            <p:childTnLst>
                              <p:par>
                                <p:cTn id="106" presetID="35" presetClass="emph" presetSubtype="0" repeatCount="3000" fill="hold" nodeType="afterEffect">
                                  <p:stCondLst>
                                    <p:cond delay="0"/>
                                  </p:stCondLst>
                                  <p:childTnLst>
                                    <p:anim calcmode="discrete" valueType="str">
                                      <p:cBhvr>
                                        <p:cTn id="107" dur="1000" fill="hold"/>
                                        <p:tgtEl>
                                          <p:spTgt spid="2052"/>
                                        </p:tgtEl>
                                        <p:attrNameLst>
                                          <p:attrName>style.visibility</p:attrName>
                                        </p:attrNameLst>
                                      </p:cBhvr>
                                      <p:tavLst>
                                        <p:tav tm="0">
                                          <p:val>
                                            <p:strVal val="hidden"/>
                                          </p:val>
                                        </p:tav>
                                        <p:tav tm="50000">
                                          <p:val>
                                            <p:strVal val="visible"/>
                                          </p:val>
                                        </p:tav>
                                      </p:tavLst>
                                    </p:anim>
                                  </p:childTnLst>
                                </p:cTn>
                              </p:par>
                              <p:par>
                                <p:cTn id="108" presetID="35" presetClass="emph" presetSubtype="0" repeatCount="3000" fill="hold" nodeType="withEffect">
                                  <p:stCondLst>
                                    <p:cond delay="0"/>
                                  </p:stCondLst>
                                  <p:childTnLst>
                                    <p:anim calcmode="discrete" valueType="str">
                                      <p:cBhvr>
                                        <p:cTn id="109" dur="1000" fill="hold"/>
                                        <p:tgtEl>
                                          <p:spTgt spid="31"/>
                                        </p:tgtEl>
                                        <p:attrNameLst>
                                          <p:attrName>style.visibility</p:attrName>
                                        </p:attrNameLst>
                                      </p:cBhvr>
                                      <p:tavLst>
                                        <p:tav tm="0">
                                          <p:val>
                                            <p:strVal val="hidden"/>
                                          </p:val>
                                        </p:tav>
                                        <p:tav tm="50000">
                                          <p:val>
                                            <p:strVal val="visible"/>
                                          </p:val>
                                        </p:tav>
                                      </p:tavLst>
                                    </p:anim>
                                  </p:childTnLst>
                                </p:cTn>
                              </p:par>
                            </p:childTnLst>
                          </p:cTn>
                        </p:par>
                        <p:par>
                          <p:cTn id="110" fill="hold">
                            <p:stCondLst>
                              <p:cond delay="9550"/>
                            </p:stCondLst>
                            <p:childTnLst>
                              <p:par>
                                <p:cTn id="111" presetID="56" presetClass="entr" presetSubtype="0" fill="hold" grpId="0" nodeType="afterEffect">
                                  <p:stCondLst>
                                    <p:cond delay="0"/>
                                  </p:stCondLst>
                                  <p:iterate type="lt">
                                    <p:tmPct val="10000"/>
                                  </p:iterate>
                                  <p:childTnLst>
                                    <p:set>
                                      <p:cBhvr>
                                        <p:cTn id="112" dur="1" fill="hold">
                                          <p:stCondLst>
                                            <p:cond delay="0"/>
                                          </p:stCondLst>
                                        </p:cTn>
                                        <p:tgtEl>
                                          <p:spTgt spid="2"/>
                                        </p:tgtEl>
                                        <p:attrNameLst>
                                          <p:attrName>style.visibility</p:attrName>
                                        </p:attrNameLst>
                                      </p:cBhvr>
                                      <p:to>
                                        <p:strVal val="visible"/>
                                      </p:to>
                                    </p:set>
                                    <p:anim by="(-#ppt_w*2)" calcmode="lin" valueType="num">
                                      <p:cBhvr rctx="PPT">
                                        <p:cTn id="113" dur="500" autoRev="1" fill="hold">
                                          <p:stCondLst>
                                            <p:cond delay="0"/>
                                          </p:stCondLst>
                                        </p:cTn>
                                        <p:tgtEl>
                                          <p:spTgt spid="2"/>
                                        </p:tgtEl>
                                        <p:attrNameLst>
                                          <p:attrName>ppt_w</p:attrName>
                                        </p:attrNameLst>
                                      </p:cBhvr>
                                    </p:anim>
                                    <p:anim by="(#ppt_w*0.50)" calcmode="lin" valueType="num">
                                      <p:cBhvr>
                                        <p:cTn id="114" dur="500" decel="50000" autoRev="1" fill="hold">
                                          <p:stCondLst>
                                            <p:cond delay="0"/>
                                          </p:stCondLst>
                                        </p:cTn>
                                        <p:tgtEl>
                                          <p:spTgt spid="2"/>
                                        </p:tgtEl>
                                        <p:attrNameLst>
                                          <p:attrName>ppt_x</p:attrName>
                                        </p:attrNameLst>
                                      </p:cBhvr>
                                    </p:anim>
                                    <p:anim from="(-#ppt_h/2)" to="(#ppt_y)" calcmode="lin" valueType="num">
                                      <p:cBhvr>
                                        <p:cTn id="115" dur="1000" fill="hold">
                                          <p:stCondLst>
                                            <p:cond delay="0"/>
                                          </p:stCondLst>
                                        </p:cTn>
                                        <p:tgtEl>
                                          <p:spTgt spid="2"/>
                                        </p:tgtEl>
                                        <p:attrNameLst>
                                          <p:attrName>ppt_y</p:attrName>
                                        </p:attrNameLst>
                                      </p:cBhvr>
                                    </p:anim>
                                    <p:animRot by="21600000">
                                      <p:cBhvr>
                                        <p:cTn id="116" dur="1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0" grpId="0"/>
      <p:bldP spid="20" grpId="0" bldLvl="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47090" y="187960"/>
            <a:ext cx="3670935" cy="694055"/>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buFont typeface="Wingdings" panose="05000000000000000000" pitchFamily="2" charset="2"/>
            </a:pPr>
            <a:r>
              <a:rPr lang="zh-CN" altLang="en-US" sz="4800" b="1" dirty="0">
                <a:solidFill>
                  <a:schemeClr val="bg1"/>
                </a:solidFill>
                <a:latin typeface="微软雅黑" panose="020B0503020204020204" charset="-122"/>
                <a:ea typeface="微软雅黑" panose="020B0503020204020204" charset="-122"/>
                <a:cs typeface="+mn-cs"/>
                <a:sym typeface="Arial Black" panose="020B0A04020102020204"/>
              </a:rPr>
              <a:t>实验室简介</a:t>
            </a:r>
            <a:endParaRPr lang="zh-CN" altLang="en-US" sz="4800" b="1" dirty="0">
              <a:solidFill>
                <a:schemeClr val="bg1"/>
              </a:solidFill>
              <a:latin typeface="微软雅黑" panose="020B0503020204020204" charset="-122"/>
              <a:ea typeface="微软雅黑" panose="020B0503020204020204" charset="-122"/>
              <a:cs typeface="+mn-cs"/>
              <a:sym typeface="Arial Black" panose="020B0A04020102020204"/>
            </a:endParaRPr>
          </a:p>
        </p:txBody>
      </p:sp>
      <p:sp>
        <p:nvSpPr>
          <p:cNvPr id="3" name="矩形 2"/>
          <p:cNvSpPr/>
          <p:nvPr/>
        </p:nvSpPr>
        <p:spPr>
          <a:xfrm>
            <a:off x="675677" y="906892"/>
            <a:ext cx="11042341" cy="922020"/>
          </a:xfrm>
          <a:prstGeom prst="rect">
            <a:avLst/>
          </a:prstGeom>
        </p:spPr>
        <p:txBody>
          <a:bodyPr wrap="square" rtlCol="0">
            <a:spAutoFit/>
          </a:bodyPr>
          <a:lstStyle/>
          <a:p>
            <a:pPr lvl="0" indent="457200" algn="l" fontAlgn="auto">
              <a:lnSpc>
                <a:spcPct val="150000"/>
              </a:lnSpc>
              <a:buClrTx/>
              <a:buSzTx/>
              <a:buFontTx/>
              <a:extLst>
                <a:ext uri="{35155182-B16C-46BC-9424-99874614C6A1}">
                  <wpsdc:indentchars xmlns:wpsdc="http://www.wps.cn/officeDocument/2017/drawingmlCustomData" val="200" checksum="59296752"/>
                </a:ext>
              </a:extLst>
            </a:pPr>
            <a:r>
              <a:rPr lang="zh-CN" altLang="en-US" b="1" dirty="0">
                <a:solidFill>
                  <a:prstClr val="white"/>
                </a:solidFill>
                <a:latin typeface="Poppins Light" charset="0"/>
                <a:ea typeface="Poppins Light" charset="0"/>
                <a:cs typeface="Poppins Light" charset="0"/>
                <a:sym typeface="+mn-ea"/>
              </a:rPr>
              <a:t>南昌大学无线通信与安全研究组旨在无人机通信，绿色通信，无线缓存协作，无线网络规划与优化，物理层安全通信，凸优化，移动边缘计算（MEC），智能反射面（IRS）等方面展开深入的理论及应用研究。</a:t>
            </a:r>
            <a:endParaRPr lang="zh-CN" altLang="en-US" b="1" dirty="0">
              <a:solidFill>
                <a:prstClr val="white"/>
              </a:solidFill>
              <a:latin typeface="Poppins Light" charset="0"/>
              <a:ea typeface="Poppins Light" charset="0"/>
              <a:cs typeface="Poppins Light" charset="0"/>
              <a:sym typeface="+mn-ea"/>
            </a:endParaRPr>
          </a:p>
        </p:txBody>
      </p:sp>
      <p:sp>
        <p:nvSpPr>
          <p:cNvPr id="23" name="Rectangle 14"/>
          <p:cNvSpPr>
            <a:spLocks noChangeArrowheads="1"/>
          </p:cNvSpPr>
          <p:nvPr/>
        </p:nvSpPr>
        <p:spPr bwMode="auto">
          <a:xfrm>
            <a:off x="9461285" y="5227783"/>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22"/>
          <p:cNvSpPr>
            <a:spLocks noChangeArrowheads="1"/>
          </p:cNvSpPr>
          <p:nvPr/>
        </p:nvSpPr>
        <p:spPr bwMode="auto">
          <a:xfrm>
            <a:off x="8051074" y="2178174"/>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文本框 15"/>
          <p:cNvSpPr txBox="1"/>
          <p:nvPr/>
        </p:nvSpPr>
        <p:spPr>
          <a:xfrm>
            <a:off x="4261485" y="2164169"/>
            <a:ext cx="2773045" cy="429895"/>
          </a:xfrm>
          <a:prstGeom prst="rect">
            <a:avLst/>
          </a:prstGeom>
        </p:spPr>
        <p:txBody>
          <a:bodyPr wrap="square"/>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lgn="l">
              <a:buClrTx/>
              <a:buSzTx/>
              <a:buFont typeface="Wingdings" panose="05000000000000000000" charset="0"/>
              <a:buChar char="p"/>
            </a:pPr>
            <a:r>
              <a:rPr lang="zh-CN" altLang="en-US" sz="2000" b="1" dirty="0">
                <a:solidFill>
                  <a:schemeClr val="bg1"/>
                </a:solidFill>
                <a:latin typeface="微软雅黑" panose="020B0503020204020204" charset="-122"/>
                <a:ea typeface="微软雅黑" panose="020B0503020204020204" charset="-122"/>
                <a:cs typeface="+mn-cs"/>
                <a:sym typeface="+mn-ea"/>
              </a:rPr>
              <a:t>无人机通信与MEC</a:t>
            </a:r>
            <a:endParaRPr lang="zh-CN" altLang="en-US" sz="2000" b="1" dirty="0">
              <a:solidFill>
                <a:schemeClr val="bg1"/>
              </a:solidFill>
              <a:latin typeface="微软雅黑" panose="020B0503020204020204" charset="-122"/>
              <a:ea typeface="微软雅黑" panose="020B0503020204020204" charset="-122"/>
              <a:cs typeface="+mn-cs"/>
              <a:sym typeface="+mn-ea"/>
            </a:endParaRPr>
          </a:p>
        </p:txBody>
      </p:sp>
      <p:pic>
        <p:nvPicPr>
          <p:cNvPr id="11" name="图片 10"/>
          <p:cNvPicPr>
            <a:picLocks noChangeAspect="1"/>
          </p:cNvPicPr>
          <p:nvPr>
            <p:custDataLst>
              <p:tags r:id="rId1"/>
            </p:custDataLst>
          </p:nvPr>
        </p:nvPicPr>
        <p:blipFill>
          <a:blip r:embed="rId2"/>
          <a:stretch>
            <a:fillRect/>
          </a:stretch>
        </p:blipFill>
        <p:spPr>
          <a:xfrm>
            <a:off x="4283075" y="4076065"/>
            <a:ext cx="3738880" cy="2308860"/>
          </a:xfrm>
          <a:prstGeom prst="rect">
            <a:avLst/>
          </a:prstGeom>
        </p:spPr>
      </p:pic>
      <p:sp>
        <p:nvSpPr>
          <p:cNvPr id="15" name="文本框 14"/>
          <p:cNvSpPr txBox="1"/>
          <p:nvPr/>
        </p:nvSpPr>
        <p:spPr>
          <a:xfrm>
            <a:off x="4377055" y="6384925"/>
            <a:ext cx="3433445" cy="398780"/>
          </a:xfrm>
          <a:prstGeom prst="rect">
            <a:avLst/>
          </a:prstGeom>
          <a:solidFill>
            <a:srgbClr val="0070C0">
              <a:alpha val="47000"/>
            </a:srgbClr>
          </a:solidFill>
        </p:spPr>
        <p:txBody>
          <a:bodyPr wrap="square" rtlCol="0">
            <a:spAutoFit/>
          </a:bodyPr>
          <a:lstStyle/>
          <a:p>
            <a:pPr lvl="0" algn="ctr">
              <a:buClrTx/>
              <a:buSzTx/>
              <a:buFontTx/>
            </a:pPr>
            <a:r>
              <a:rPr lang="zh-CN" altLang="en-US" sz="2000" b="1">
                <a:solidFill>
                  <a:schemeClr val="bg1"/>
                </a:solidFill>
                <a:sym typeface="+mn-ea"/>
              </a:rPr>
              <a:t>无人机支持的MEC网络架构</a:t>
            </a:r>
            <a:endParaRPr lang="zh-CN" altLang="en-US" sz="2000" b="1">
              <a:solidFill>
                <a:schemeClr val="bg1"/>
              </a:solidFill>
              <a:sym typeface="+mn-ea"/>
            </a:endParaRPr>
          </a:p>
        </p:txBody>
      </p:sp>
      <p:sp>
        <p:nvSpPr>
          <p:cNvPr id="18" name="椭圆 17"/>
          <p:cNvSpPr/>
          <p:nvPr/>
        </p:nvSpPr>
        <p:spPr>
          <a:xfrm>
            <a:off x="254001" y="283130"/>
            <a:ext cx="415636" cy="4156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01090" y="411803"/>
            <a:ext cx="157018" cy="1570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04665" y="2597785"/>
            <a:ext cx="3618865" cy="1337945"/>
          </a:xfrm>
          <a:prstGeom prst="rect">
            <a:avLst/>
          </a:prstGeom>
          <a:solidFill>
            <a:srgbClr val="000000">
              <a:alpha val="0"/>
            </a:srgbClr>
          </a:solidFill>
          <a:ln w="3175">
            <a:solidFill>
              <a:schemeClr val="bg1"/>
            </a:solidFill>
            <a:prstDash val="dash"/>
          </a:ln>
        </p:spPr>
        <p:txBody>
          <a:bodyPr wrap="square" rtlCol="0" anchor="t">
            <a:spAutoFit/>
          </a:bodyPr>
          <a:lstStyle/>
          <a:p>
            <a:pPr lvl="0" indent="0" algn="l" fontAlgn="auto">
              <a:lnSpc>
                <a:spcPct val="150000"/>
              </a:lnSpc>
              <a:buClrTx/>
              <a:buSzTx/>
              <a:buFontTx/>
            </a:pPr>
            <a:r>
              <a:rPr lang="zh-CN" altLang="en-US" b="1" dirty="0">
                <a:solidFill>
                  <a:prstClr val="white"/>
                </a:solidFill>
                <a:latin typeface="Poppins Light" charset="0"/>
                <a:ea typeface="Poppins Light" charset="0"/>
                <a:cs typeface="Poppins Light" charset="0"/>
                <a:sym typeface="+mn-ea"/>
              </a:rPr>
              <a:t>移动边缘计算（MEC）将计算和存储资源放置在移动网络边缘(如蜂窝基站或WiFi接入点等)</a:t>
            </a:r>
            <a:endParaRPr lang="zh-CN" altLang="en-US" b="1" dirty="0">
              <a:solidFill>
                <a:prstClr val="white"/>
              </a:solidFill>
              <a:latin typeface="Poppins Light" charset="0"/>
              <a:ea typeface="Poppins Light" charset="0"/>
              <a:cs typeface="Poppins Light" charset="0"/>
              <a:sym typeface="+mn-ea"/>
            </a:endParaRPr>
          </a:p>
        </p:txBody>
      </p:sp>
      <p:sp>
        <p:nvSpPr>
          <p:cNvPr id="26" name="文本框 25"/>
          <p:cNvSpPr txBox="1"/>
          <p:nvPr/>
        </p:nvSpPr>
        <p:spPr>
          <a:xfrm>
            <a:off x="558254" y="2164169"/>
            <a:ext cx="3026791" cy="368300"/>
          </a:xfrm>
          <a:prstGeom prst="rect">
            <a:avLst/>
          </a:prstGeom>
        </p:spPr>
        <p:txBody>
          <a:bodyPr wrap="square">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lgn="l">
              <a:buClrTx/>
              <a:buSzTx/>
              <a:buFont typeface="Wingdings" panose="05000000000000000000" charset="0"/>
              <a:buChar char="p"/>
            </a:pPr>
            <a:r>
              <a:rPr lang="zh-CN" altLang="en-US" sz="2000" b="1" dirty="0">
                <a:solidFill>
                  <a:schemeClr val="bg1"/>
                </a:solidFill>
                <a:latin typeface="微软雅黑" panose="020B0503020204020204" charset="-122"/>
                <a:ea typeface="微软雅黑" panose="020B0503020204020204" charset="-122"/>
                <a:cs typeface="+mn-cs"/>
                <a:sym typeface="+mn-ea"/>
              </a:rPr>
              <a:t>物理层安全理论模型</a:t>
            </a:r>
            <a:endParaRPr lang="zh-CN" altLang="en-US" sz="2000" b="1" dirty="0">
              <a:solidFill>
                <a:schemeClr val="bg1"/>
              </a:solidFill>
              <a:latin typeface="微软雅黑" panose="020B0503020204020204" charset="-122"/>
              <a:ea typeface="微软雅黑" panose="020B0503020204020204" charset="-122"/>
              <a:cs typeface="+mn-cs"/>
              <a:sym typeface="+mn-ea"/>
            </a:endParaRPr>
          </a:p>
        </p:txBody>
      </p:sp>
      <p:pic>
        <p:nvPicPr>
          <p:cNvPr id="28" name="图片 27"/>
          <p:cNvPicPr>
            <a:picLocks noChangeAspect="1"/>
          </p:cNvPicPr>
          <p:nvPr/>
        </p:nvPicPr>
        <p:blipFill>
          <a:blip r:embed="rId3"/>
          <a:stretch>
            <a:fillRect/>
          </a:stretch>
        </p:blipFill>
        <p:spPr>
          <a:xfrm>
            <a:off x="618548" y="3107430"/>
            <a:ext cx="3169099" cy="2333937"/>
          </a:xfrm>
          <a:prstGeom prst="rect">
            <a:avLst/>
          </a:prstGeom>
        </p:spPr>
      </p:pic>
      <p:pic>
        <p:nvPicPr>
          <p:cNvPr id="31" name="图片 3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9698" y="6039424"/>
            <a:ext cx="1127125" cy="368300"/>
          </a:xfrm>
          <a:prstGeom prst="rect">
            <a:avLst/>
          </a:prstGeom>
        </p:spPr>
      </p:pic>
      <p:sp>
        <p:nvSpPr>
          <p:cNvPr id="32" name="矩形 31"/>
          <p:cNvSpPr/>
          <p:nvPr/>
        </p:nvSpPr>
        <p:spPr>
          <a:xfrm>
            <a:off x="374015" y="5901055"/>
            <a:ext cx="1855470" cy="506730"/>
          </a:xfrm>
          <a:prstGeom prst="rect">
            <a:avLst/>
          </a:prstGeom>
        </p:spPr>
        <p:txBody>
          <a:bodyPr wrap="square" rtlCol="0">
            <a:spAutoFit/>
          </a:bodyPr>
          <a:lstStyle/>
          <a:p>
            <a:pPr lvl="0" indent="457200" algn="ctr">
              <a:lnSpc>
                <a:spcPct val="150000"/>
              </a:lnSpc>
              <a:buClrTx/>
              <a:buSzTx/>
              <a:buFontTx/>
              <a:extLst>
                <a:ext uri="{35155182-B16C-46BC-9424-99874614C6A1}">
                  <wpsdc:indentchars xmlns:wpsdc="http://www.wps.cn/officeDocument/2017/drawingmlCustomData" val="200" checksum="59296752"/>
                </a:ext>
              </a:extLst>
            </a:pPr>
            <a:r>
              <a:rPr lang="zh-CN" altLang="en-US" b="1" dirty="0">
                <a:solidFill>
                  <a:prstClr val="white"/>
                </a:solidFill>
                <a:latin typeface="Poppins Light" charset="0"/>
                <a:ea typeface="Poppins Light" charset="0"/>
                <a:cs typeface="Poppins Light" charset="0"/>
                <a:sym typeface="+mn-ea"/>
              </a:rPr>
              <a:t>保密容量：</a:t>
            </a:r>
            <a:endParaRPr lang="zh-CN" altLang="en-US" b="1" dirty="0">
              <a:solidFill>
                <a:prstClr val="white"/>
              </a:solidFill>
              <a:latin typeface="Poppins Light" charset="0"/>
              <a:ea typeface="Poppins Light" charset="0"/>
              <a:cs typeface="Poppins Light" charset="0"/>
              <a:sym typeface="+mn-ea"/>
            </a:endParaRPr>
          </a:p>
        </p:txBody>
      </p:sp>
      <p:pic>
        <p:nvPicPr>
          <p:cNvPr id="34" name="图片 33"/>
          <p:cNvPicPr>
            <a:picLocks noChangeAspect="1"/>
          </p:cNvPicPr>
          <p:nvPr/>
        </p:nvPicPr>
        <p:blipFill>
          <a:blip r:embed="rId5"/>
          <a:stretch>
            <a:fillRect/>
          </a:stretch>
        </p:blipFill>
        <p:spPr>
          <a:xfrm>
            <a:off x="8440420" y="3107690"/>
            <a:ext cx="3446145" cy="2433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4394620" y="4975516"/>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4"/>
          <p:cNvSpPr>
            <a:spLocks noChangeArrowheads="1"/>
          </p:cNvSpPr>
          <p:nvPr/>
        </p:nvSpPr>
        <p:spPr bwMode="auto">
          <a:xfrm>
            <a:off x="3639605" y="5227783"/>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22"/>
          <p:cNvSpPr>
            <a:spLocks noChangeArrowheads="1"/>
          </p:cNvSpPr>
          <p:nvPr/>
        </p:nvSpPr>
        <p:spPr bwMode="auto">
          <a:xfrm>
            <a:off x="8599714" y="2178174"/>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24"/>
          <p:cNvSpPr>
            <a:spLocks noChangeArrowheads="1"/>
          </p:cNvSpPr>
          <p:nvPr/>
        </p:nvSpPr>
        <p:spPr bwMode="auto">
          <a:xfrm flipV="1">
            <a:off x="9343997" y="2637655"/>
            <a:ext cx="1083100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文本框 6"/>
          <p:cNvSpPr txBox="1"/>
          <p:nvPr/>
        </p:nvSpPr>
        <p:spPr>
          <a:xfrm>
            <a:off x="2190115" y="1341755"/>
            <a:ext cx="1408430" cy="583565"/>
          </a:xfrm>
          <a:prstGeom prst="rect">
            <a:avLst/>
          </a:prstGeom>
          <a:solidFill>
            <a:srgbClr val="0070C0">
              <a:alpha val="47000"/>
            </a:srgbClr>
          </a:solidFill>
        </p:spPr>
        <p:txBody>
          <a:bodyPr wrap="square" rtlCol="0">
            <a:spAutoFit/>
          </a:bodyPr>
          <a:lstStyle/>
          <a:p>
            <a:pPr lvl="0" algn="ctr">
              <a:buClrTx/>
              <a:buSzTx/>
              <a:buFontTx/>
            </a:pPr>
            <a:r>
              <a:rPr lang="zh-CN" altLang="en-US" sz="3200" b="1">
                <a:solidFill>
                  <a:schemeClr val="bg1"/>
                </a:solidFill>
                <a:sym typeface="+mn-ea"/>
              </a:rPr>
              <a:t>定义</a:t>
            </a:r>
            <a:endParaRPr lang="zh-CN" altLang="en-US" sz="3200" b="1">
              <a:solidFill>
                <a:schemeClr val="bg1"/>
              </a:solidFill>
              <a:sym typeface="+mn-ea"/>
            </a:endParaRPr>
          </a:p>
        </p:txBody>
      </p:sp>
      <p:sp>
        <p:nvSpPr>
          <p:cNvPr id="4" name="文本框 3"/>
          <p:cNvSpPr txBox="1"/>
          <p:nvPr/>
        </p:nvSpPr>
        <p:spPr>
          <a:xfrm>
            <a:off x="3998595" y="3259455"/>
            <a:ext cx="309880" cy="368300"/>
          </a:xfrm>
          <a:prstGeom prst="rect">
            <a:avLst/>
          </a:prstGeom>
          <a:noFill/>
        </p:spPr>
        <p:txBody>
          <a:bodyPr wrap="none" rtlCol="0">
            <a:spAutoFit/>
          </a:bodyPr>
          <a:lstStyle/>
          <a:p>
            <a:endParaRPr lang="zh-CN" altLang="en-US"/>
          </a:p>
        </p:txBody>
      </p:sp>
      <p:pic>
        <p:nvPicPr>
          <p:cNvPr id="8" name="图片 7"/>
          <p:cNvPicPr>
            <a:picLocks noChangeAspect="1"/>
          </p:cNvPicPr>
          <p:nvPr>
            <p:custDataLst>
              <p:tags r:id="rId1"/>
            </p:custDataLst>
          </p:nvPr>
        </p:nvPicPr>
        <p:blipFill>
          <a:blip r:embed="rId2"/>
          <a:stretch>
            <a:fillRect/>
          </a:stretch>
        </p:blipFill>
        <p:spPr>
          <a:xfrm>
            <a:off x="6002020" y="2097405"/>
            <a:ext cx="6113145" cy="4412615"/>
          </a:xfrm>
          <a:prstGeom prst="rect">
            <a:avLst/>
          </a:prstGeom>
        </p:spPr>
      </p:pic>
      <p:sp>
        <p:nvSpPr>
          <p:cNvPr id="18" name="文本框 17"/>
          <p:cNvSpPr txBox="1"/>
          <p:nvPr/>
        </p:nvSpPr>
        <p:spPr>
          <a:xfrm>
            <a:off x="8078470" y="1341755"/>
            <a:ext cx="1960245" cy="583565"/>
          </a:xfrm>
          <a:prstGeom prst="rect">
            <a:avLst/>
          </a:prstGeom>
          <a:solidFill>
            <a:srgbClr val="0070C0">
              <a:alpha val="47000"/>
            </a:srgbClr>
          </a:solidFill>
        </p:spPr>
        <p:txBody>
          <a:bodyPr wrap="square" rtlCol="0">
            <a:spAutoFit/>
          </a:bodyPr>
          <a:lstStyle/>
          <a:p>
            <a:pPr lvl="0" algn="ctr">
              <a:buClrTx/>
              <a:buSzTx/>
              <a:buFontTx/>
            </a:pPr>
            <a:r>
              <a:rPr lang="zh-CN" altLang="en-US" sz="3200" b="1">
                <a:solidFill>
                  <a:schemeClr val="bg1"/>
                </a:solidFill>
                <a:sym typeface="+mn-ea"/>
              </a:rPr>
              <a:t>应用场景</a:t>
            </a:r>
            <a:endParaRPr lang="zh-CN" altLang="en-US" sz="3200" b="1">
              <a:solidFill>
                <a:schemeClr val="bg1"/>
              </a:solidFill>
              <a:sym typeface="+mn-ea"/>
            </a:endParaRPr>
          </a:p>
        </p:txBody>
      </p:sp>
      <p:sp>
        <p:nvSpPr>
          <p:cNvPr id="3" name="Title 1"/>
          <p:cNvSpPr txBox="1"/>
          <p:nvPr/>
        </p:nvSpPr>
        <p:spPr>
          <a:xfrm>
            <a:off x="709930" y="283210"/>
            <a:ext cx="3994785" cy="6159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 typeface="Wingdings" panose="05000000000000000000" pitchFamily="2" charset="2"/>
            </a:pPr>
            <a:r>
              <a:rPr lang="zh-CN" altLang="en-US" sz="3600" b="1" dirty="0">
                <a:solidFill>
                  <a:schemeClr val="bg1"/>
                </a:solidFill>
                <a:latin typeface="微软雅黑" panose="020B0503020204020204" charset="-122"/>
                <a:ea typeface="微软雅黑" panose="020B0503020204020204" charset="-122"/>
                <a:cs typeface="+mn-cs"/>
                <a:sym typeface="Arial Black" panose="020B0A04020102020204"/>
              </a:rPr>
              <a:t>智能反射面（IRS）</a:t>
            </a:r>
            <a:endParaRPr lang="zh-CN" altLang="en-US" sz="3600" b="1" dirty="0">
              <a:solidFill>
                <a:schemeClr val="bg1"/>
              </a:solidFill>
              <a:latin typeface="微软雅黑" panose="020B0503020204020204" charset="-122"/>
              <a:ea typeface="微软雅黑" panose="020B0503020204020204" charset="-122"/>
              <a:cs typeface="+mn-cs"/>
              <a:sym typeface="Arial Black" panose="020B0A04020102020204"/>
            </a:endParaRPr>
          </a:p>
        </p:txBody>
      </p:sp>
      <p:sp>
        <p:nvSpPr>
          <p:cNvPr id="5" name="椭圆 4"/>
          <p:cNvSpPr/>
          <p:nvPr/>
        </p:nvSpPr>
        <p:spPr>
          <a:xfrm>
            <a:off x="254001" y="359330"/>
            <a:ext cx="415636" cy="4156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01090" y="488003"/>
            <a:ext cx="157018" cy="1570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01320" y="2089150"/>
            <a:ext cx="5010150" cy="2584450"/>
          </a:xfrm>
          <a:prstGeom prst="rect">
            <a:avLst/>
          </a:prstGeom>
          <a:solidFill>
            <a:srgbClr val="000000">
              <a:alpha val="0"/>
            </a:srgbClr>
          </a:solidFill>
          <a:ln w="3175">
            <a:solidFill>
              <a:schemeClr val="bg1"/>
            </a:solidFill>
            <a:prstDash val="dash"/>
          </a:ln>
        </p:spPr>
        <p:txBody>
          <a:bodyPr wrap="square" rtlCol="0" anchor="t">
            <a:spAutoFit/>
          </a:bodyPr>
          <a:lstStyle/>
          <a:p>
            <a:pPr lvl="0" algn="l">
              <a:lnSpc>
                <a:spcPct val="150000"/>
              </a:lnSpc>
              <a:buClrTx/>
              <a:buSzTx/>
              <a:buFontTx/>
            </a:pPr>
            <a:r>
              <a:rPr lang="zh-CN" altLang="en-US" b="1" dirty="0">
                <a:solidFill>
                  <a:prstClr val="white"/>
                </a:solidFill>
                <a:latin typeface="Poppins Light" charset="0"/>
                <a:ea typeface="Poppins Light" charset="0"/>
                <a:cs typeface="Poppins Light" charset="0"/>
                <a:sym typeface="+mn-ea"/>
              </a:rPr>
              <a:t>IRS是由大量被动反射元件组成的平面，每个被动反射元件都能够独立地诱导入射信号的可控振幅和/或相位变化，无需任何发射射频（RF）链，因此与传统有源天线阵列或最近提出的有源表面相比，可以实现/操作的硬件/能量成本低几个数量级。</a:t>
            </a:r>
            <a:endParaRPr lang="zh-CN" altLang="en-US" b="1" dirty="0">
              <a:solidFill>
                <a:prstClr val="white"/>
              </a:solidFill>
              <a:latin typeface="Poppins Light" charset="0"/>
              <a:ea typeface="Poppins Light" charset="0"/>
              <a:cs typeface="Poppins Light" charset="0"/>
              <a:sym typeface="+mn-ea"/>
            </a:endParaRPr>
          </a:p>
        </p:txBody>
      </p:sp>
      <p:pic>
        <p:nvPicPr>
          <p:cNvPr id="17" name="图片 16"/>
          <p:cNvPicPr>
            <a:picLocks noChangeAspect="1"/>
          </p:cNvPicPr>
          <p:nvPr/>
        </p:nvPicPr>
        <p:blipFill>
          <a:blip r:embed="rId3"/>
          <a:stretch>
            <a:fillRect/>
          </a:stretch>
        </p:blipFill>
        <p:spPr>
          <a:xfrm>
            <a:off x="401320" y="5129530"/>
            <a:ext cx="5073650" cy="1280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09930" y="283210"/>
            <a:ext cx="2498725" cy="6159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 typeface="Wingdings" panose="05000000000000000000" pitchFamily="2" charset="2"/>
            </a:pPr>
            <a:r>
              <a:rPr lang="zh-CN" altLang="en-US" sz="3600" b="1" dirty="0">
                <a:solidFill>
                  <a:schemeClr val="bg1"/>
                </a:solidFill>
                <a:latin typeface="微软雅黑" panose="020B0503020204020204" charset="-122"/>
                <a:ea typeface="微软雅黑" panose="020B0503020204020204" charset="-122"/>
                <a:cs typeface="+mn-cs"/>
                <a:sym typeface="Arial Black" panose="020B0A04020102020204"/>
              </a:rPr>
              <a:t>实验室介绍</a:t>
            </a:r>
            <a:endParaRPr lang="zh-CN" altLang="en-US" sz="3600" b="1" dirty="0">
              <a:solidFill>
                <a:schemeClr val="bg1"/>
              </a:solidFill>
              <a:latin typeface="微软雅黑" panose="020B0503020204020204" charset="-122"/>
              <a:ea typeface="微软雅黑" panose="020B0503020204020204" charset="-122"/>
              <a:cs typeface="+mn-cs"/>
              <a:sym typeface="Arial Black" panose="020B0A04020102020204"/>
            </a:endParaRPr>
          </a:p>
        </p:txBody>
      </p:sp>
      <p:sp>
        <p:nvSpPr>
          <p:cNvPr id="5" name="椭圆 4"/>
          <p:cNvSpPr/>
          <p:nvPr/>
        </p:nvSpPr>
        <p:spPr>
          <a:xfrm>
            <a:off x="254001" y="359330"/>
            <a:ext cx="415636" cy="4156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01090" y="488003"/>
            <a:ext cx="157018" cy="1570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a:spLocks noChangeArrowheads="1"/>
          </p:cNvSpPr>
          <p:nvPr/>
        </p:nvSpPr>
        <p:spPr bwMode="auto">
          <a:xfrm>
            <a:off x="4394620" y="4975516"/>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4"/>
          <p:cNvSpPr>
            <a:spLocks noChangeArrowheads="1"/>
          </p:cNvSpPr>
          <p:nvPr/>
        </p:nvSpPr>
        <p:spPr bwMode="auto">
          <a:xfrm>
            <a:off x="3639605" y="5227783"/>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22"/>
          <p:cNvSpPr>
            <a:spLocks noChangeArrowheads="1"/>
          </p:cNvSpPr>
          <p:nvPr/>
        </p:nvSpPr>
        <p:spPr bwMode="auto">
          <a:xfrm>
            <a:off x="8599714" y="2178174"/>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文本框 17"/>
          <p:cNvSpPr txBox="1"/>
          <p:nvPr/>
        </p:nvSpPr>
        <p:spPr>
          <a:xfrm>
            <a:off x="4394835" y="1211580"/>
            <a:ext cx="1960245" cy="583565"/>
          </a:xfrm>
          <a:prstGeom prst="rect">
            <a:avLst/>
          </a:prstGeom>
          <a:solidFill>
            <a:srgbClr val="0070C0">
              <a:alpha val="47000"/>
            </a:srgbClr>
          </a:solidFill>
        </p:spPr>
        <p:txBody>
          <a:bodyPr wrap="square" rtlCol="0">
            <a:spAutoFit/>
          </a:bodyPr>
          <a:lstStyle/>
          <a:p>
            <a:pPr algn="ctr">
              <a:buClrTx/>
              <a:buSzTx/>
              <a:buFontTx/>
            </a:pPr>
            <a:r>
              <a:rPr lang="zh-CN" altLang="en-US" sz="3200" b="1">
                <a:solidFill>
                  <a:schemeClr val="bg1"/>
                </a:solidFill>
                <a:sym typeface="+mn-ea"/>
              </a:rPr>
              <a:t>研究方向</a:t>
            </a:r>
            <a:endParaRPr lang="zh-CN" altLang="en-US" sz="3200" b="1">
              <a:solidFill>
                <a:schemeClr val="bg1"/>
              </a:solidFill>
              <a:sym typeface="+mn-ea"/>
            </a:endParaRPr>
          </a:p>
        </p:txBody>
      </p:sp>
      <p:pic>
        <p:nvPicPr>
          <p:cNvPr id="6" name="图片 5"/>
          <p:cNvPicPr>
            <a:picLocks noChangeAspect="1"/>
          </p:cNvPicPr>
          <p:nvPr/>
        </p:nvPicPr>
        <p:blipFill>
          <a:blip r:embed="rId1"/>
          <a:stretch>
            <a:fillRect/>
          </a:stretch>
        </p:blipFill>
        <p:spPr>
          <a:xfrm>
            <a:off x="9392920" y="2180590"/>
            <a:ext cx="2535555" cy="2535555"/>
          </a:xfrm>
          <a:prstGeom prst="rect">
            <a:avLst/>
          </a:prstGeom>
        </p:spPr>
      </p:pic>
      <p:sp>
        <p:nvSpPr>
          <p:cNvPr id="9" name="文本框 8"/>
          <p:cNvSpPr txBox="1"/>
          <p:nvPr/>
        </p:nvSpPr>
        <p:spPr>
          <a:xfrm>
            <a:off x="9392920" y="1211580"/>
            <a:ext cx="2596515" cy="583565"/>
          </a:xfrm>
          <a:prstGeom prst="rect">
            <a:avLst/>
          </a:prstGeom>
          <a:solidFill>
            <a:srgbClr val="0070C0">
              <a:alpha val="47000"/>
            </a:srgbClr>
          </a:solidFill>
        </p:spPr>
        <p:txBody>
          <a:bodyPr wrap="square" rtlCol="0">
            <a:spAutoFit/>
          </a:bodyPr>
          <a:lstStyle/>
          <a:p>
            <a:pPr algn="ctr">
              <a:buClrTx/>
              <a:buSzTx/>
              <a:buFontTx/>
            </a:pPr>
            <a:r>
              <a:rPr lang="zh-CN" altLang="en-US" sz="3200" b="1">
                <a:solidFill>
                  <a:schemeClr val="bg1"/>
                </a:solidFill>
                <a:sym typeface="+mn-ea"/>
              </a:rPr>
              <a:t>公众号</a:t>
            </a:r>
            <a:endParaRPr lang="zh-CN" altLang="en-US" sz="3200" b="1">
              <a:solidFill>
                <a:schemeClr val="bg1"/>
              </a:solidFill>
              <a:sym typeface="+mn-ea"/>
            </a:endParaRPr>
          </a:p>
        </p:txBody>
      </p:sp>
      <p:sp>
        <p:nvSpPr>
          <p:cNvPr id="10" name="文本框 9"/>
          <p:cNvSpPr txBox="1"/>
          <p:nvPr/>
        </p:nvSpPr>
        <p:spPr>
          <a:xfrm>
            <a:off x="9337040" y="4968240"/>
            <a:ext cx="2722880" cy="398780"/>
          </a:xfrm>
          <a:prstGeom prst="rect">
            <a:avLst/>
          </a:prstGeom>
          <a:noFill/>
        </p:spPr>
        <p:txBody>
          <a:bodyPr wrap="none" rtlCol="0" anchor="t">
            <a:spAutoFit/>
          </a:bodyPr>
          <a:lstStyle/>
          <a:p>
            <a:pPr algn="ctr">
              <a:buClrTx/>
              <a:buSzTx/>
              <a:buFontTx/>
            </a:pPr>
            <a:r>
              <a:rPr lang="zh-CN" altLang="en-US" sz="2000" b="1">
                <a:solidFill>
                  <a:schemeClr val="bg1"/>
                </a:solidFill>
                <a:sym typeface="+mn-ea"/>
              </a:rPr>
              <a:t>无线通信与安全研究组</a:t>
            </a:r>
            <a:endParaRPr lang="zh-CN" altLang="en-US" sz="2000" b="1">
              <a:solidFill>
                <a:schemeClr val="bg1"/>
              </a:solidFill>
              <a:sym typeface="+mn-ea"/>
            </a:endParaRPr>
          </a:p>
        </p:txBody>
      </p:sp>
      <p:pic>
        <p:nvPicPr>
          <p:cNvPr id="22" name="图片 21" descr="TX}8A6N]4Z]4UQU2[TYT10H"/>
          <p:cNvPicPr>
            <a:picLocks noChangeAspect="1"/>
          </p:cNvPicPr>
          <p:nvPr>
            <p:custDataLst>
              <p:tags r:id="rId2"/>
            </p:custDataLst>
          </p:nvPr>
        </p:nvPicPr>
        <p:blipFill>
          <a:blip r:embed="rId3"/>
          <a:stretch>
            <a:fillRect/>
          </a:stretch>
        </p:blipFill>
        <p:spPr>
          <a:xfrm>
            <a:off x="313690" y="2094865"/>
            <a:ext cx="2390775" cy="2995295"/>
          </a:xfrm>
          <a:prstGeom prst="rect">
            <a:avLst/>
          </a:prstGeom>
        </p:spPr>
      </p:pic>
      <p:sp>
        <p:nvSpPr>
          <p:cNvPr id="2" name="矩形 1"/>
          <p:cNvSpPr/>
          <p:nvPr/>
        </p:nvSpPr>
        <p:spPr>
          <a:xfrm>
            <a:off x="401320" y="5828665"/>
            <a:ext cx="2214880" cy="583565"/>
          </a:xfrm>
          <a:prstGeom prst="rect">
            <a:avLst/>
          </a:prstGeom>
        </p:spPr>
        <p:txBody>
          <a:bodyPr wrap="square">
            <a:spAutoFit/>
          </a:bodyPr>
          <a:p>
            <a:pPr lvl="0" algn="ctr">
              <a:buClrTx/>
              <a:buSzTx/>
              <a:buFontTx/>
            </a:pPr>
            <a:r>
              <a:rPr lang="zh-CN" altLang="en-US" sz="3200" dirty="0">
                <a:solidFill>
                  <a:schemeClr val="bg1"/>
                </a:solidFill>
                <a:latin typeface="黑体" panose="02010609060101010101" charset="-122"/>
                <a:ea typeface="黑体" panose="02010609060101010101" charset="-122"/>
                <a:sym typeface="+mn-ea"/>
              </a:rPr>
              <a:t>教授、博导</a:t>
            </a:r>
            <a:endParaRPr lang="zh-CN" altLang="en-US" sz="3200" dirty="0">
              <a:solidFill>
                <a:schemeClr val="bg1"/>
              </a:solidFill>
              <a:latin typeface="黑体" panose="02010609060101010101" charset="-122"/>
              <a:ea typeface="黑体" panose="02010609060101010101" charset="-122"/>
              <a:sym typeface="+mn-ea"/>
            </a:endParaRPr>
          </a:p>
        </p:txBody>
      </p:sp>
      <p:sp>
        <p:nvSpPr>
          <p:cNvPr id="14" name="矩形 13"/>
          <p:cNvSpPr/>
          <p:nvPr/>
        </p:nvSpPr>
        <p:spPr>
          <a:xfrm>
            <a:off x="909320" y="5188585"/>
            <a:ext cx="1198880" cy="583565"/>
          </a:xfrm>
          <a:prstGeom prst="rect">
            <a:avLst/>
          </a:prstGeom>
        </p:spPr>
        <p:txBody>
          <a:bodyPr wrap="square">
            <a:spAutoFit/>
          </a:bodyPr>
          <a:p>
            <a:pPr algn="l"/>
            <a:r>
              <a:rPr lang="zh-CN" altLang="en-US" sz="3200" dirty="0">
                <a:solidFill>
                  <a:schemeClr val="bg1"/>
                </a:solidFill>
                <a:latin typeface="黑体" panose="02010609060101010101" charset="-122"/>
                <a:ea typeface="黑体" panose="02010609060101010101" charset="-122"/>
              </a:rPr>
              <a:t>李安 </a:t>
            </a:r>
            <a:endParaRPr lang="zh-CN" altLang="en-US" sz="3200" dirty="0">
              <a:solidFill>
                <a:schemeClr val="bg1"/>
              </a:solidFill>
              <a:latin typeface="黑体" panose="02010609060101010101" charset="-122"/>
              <a:ea typeface="黑体" panose="02010609060101010101" charset="-122"/>
            </a:endParaRPr>
          </a:p>
        </p:txBody>
      </p:sp>
      <p:sp>
        <p:nvSpPr>
          <p:cNvPr id="24" name="文本框 23"/>
          <p:cNvSpPr txBox="1"/>
          <p:nvPr/>
        </p:nvSpPr>
        <p:spPr>
          <a:xfrm>
            <a:off x="528320" y="1412875"/>
            <a:ext cx="1960245" cy="583565"/>
          </a:xfrm>
          <a:prstGeom prst="rect">
            <a:avLst/>
          </a:prstGeom>
          <a:solidFill>
            <a:srgbClr val="0070C0">
              <a:alpha val="47000"/>
            </a:srgbClr>
          </a:solidFill>
        </p:spPr>
        <p:txBody>
          <a:bodyPr wrap="square" rtlCol="0">
            <a:spAutoFit/>
          </a:bodyPr>
          <a:p>
            <a:pPr algn="ctr">
              <a:buClrTx/>
              <a:buSzTx/>
              <a:buFontTx/>
            </a:pPr>
            <a:r>
              <a:rPr lang="zh-CN" altLang="en-US" sz="3200" b="1">
                <a:solidFill>
                  <a:schemeClr val="bg1"/>
                </a:solidFill>
                <a:sym typeface="+mn-ea"/>
              </a:rPr>
              <a:t>导师</a:t>
            </a:r>
            <a:endParaRPr lang="zh-CN" altLang="en-US" sz="3200" b="1">
              <a:solidFill>
                <a:schemeClr val="bg1"/>
              </a:solidFill>
              <a:sym typeface="+mn-ea"/>
            </a:endParaRPr>
          </a:p>
        </p:txBody>
      </p:sp>
      <p:pic>
        <p:nvPicPr>
          <p:cNvPr id="26" name="图片 25"/>
          <p:cNvPicPr>
            <a:picLocks noChangeAspect="1"/>
          </p:cNvPicPr>
          <p:nvPr>
            <p:custDataLst>
              <p:tags r:id="rId4"/>
            </p:custDataLst>
          </p:nvPr>
        </p:nvPicPr>
        <p:blipFill>
          <a:blip r:embed="rId5"/>
          <a:stretch>
            <a:fillRect/>
          </a:stretch>
        </p:blipFill>
        <p:spPr>
          <a:xfrm>
            <a:off x="3769360" y="1996440"/>
            <a:ext cx="1773555" cy="1280795"/>
          </a:xfrm>
          <a:prstGeom prst="rect">
            <a:avLst/>
          </a:prstGeom>
        </p:spPr>
      </p:pic>
      <p:pic>
        <p:nvPicPr>
          <p:cNvPr id="28" name="图片 27"/>
          <p:cNvPicPr>
            <a:picLocks noChangeAspect="1"/>
          </p:cNvPicPr>
          <p:nvPr/>
        </p:nvPicPr>
        <p:blipFill>
          <a:blip r:embed="rId6"/>
          <a:stretch>
            <a:fillRect/>
          </a:stretch>
        </p:blipFill>
        <p:spPr>
          <a:xfrm>
            <a:off x="6096635" y="1971040"/>
            <a:ext cx="1773555" cy="1280795"/>
          </a:xfrm>
          <a:prstGeom prst="rect">
            <a:avLst/>
          </a:prstGeom>
        </p:spPr>
      </p:pic>
      <p:pic>
        <p:nvPicPr>
          <p:cNvPr id="31" name="图片 30"/>
          <p:cNvPicPr/>
          <p:nvPr/>
        </p:nvPicPr>
        <p:blipFill>
          <a:blip r:embed="rId7"/>
          <a:stretch>
            <a:fillRect/>
          </a:stretch>
        </p:blipFill>
        <p:spPr>
          <a:xfrm>
            <a:off x="6096635" y="3809365"/>
            <a:ext cx="1773555" cy="1280795"/>
          </a:xfrm>
          <a:prstGeom prst="rect">
            <a:avLst/>
          </a:prstGeom>
          <a:noFill/>
          <a:ln w="9525">
            <a:noFill/>
          </a:ln>
        </p:spPr>
      </p:pic>
      <p:pic>
        <p:nvPicPr>
          <p:cNvPr id="33" name="图片 32"/>
          <p:cNvPicPr>
            <a:picLocks noChangeAspect="1"/>
          </p:cNvPicPr>
          <p:nvPr/>
        </p:nvPicPr>
        <p:blipFill>
          <a:blip r:embed="rId8"/>
          <a:stretch>
            <a:fillRect/>
          </a:stretch>
        </p:blipFill>
        <p:spPr>
          <a:xfrm>
            <a:off x="3769360" y="3823335"/>
            <a:ext cx="1773555" cy="1280795"/>
          </a:xfrm>
          <a:prstGeom prst="rect">
            <a:avLst/>
          </a:prstGeom>
        </p:spPr>
      </p:pic>
      <p:sp>
        <p:nvSpPr>
          <p:cNvPr id="34" name="矩形 33"/>
          <p:cNvSpPr/>
          <p:nvPr/>
        </p:nvSpPr>
        <p:spPr>
          <a:xfrm>
            <a:off x="4116705" y="3286125"/>
            <a:ext cx="982980" cy="460375"/>
          </a:xfrm>
          <a:prstGeom prst="rect">
            <a:avLst/>
          </a:prstGeom>
          <a:ln>
            <a:noFill/>
          </a:ln>
        </p:spPr>
        <p:txBody>
          <a:bodyPr wrap="square">
            <a:spAutoFit/>
          </a:bodyPr>
          <a:p>
            <a:pPr algn="ctr"/>
            <a:r>
              <a:rPr lang="en-US" altLang="zh-CN" sz="2400" b="1" dirty="0">
                <a:solidFill>
                  <a:schemeClr val="bg1"/>
                </a:solidFill>
                <a:latin typeface="Times New Roman" panose="02020603050405020304" pitchFamily="18" charset="0"/>
                <a:ea typeface="黑体" panose="02010609060101010101" charset="-122"/>
                <a:cs typeface="Times New Roman" panose="02020603050405020304" pitchFamily="18" charset="0"/>
              </a:rPr>
              <a:t>IRS</a:t>
            </a:r>
            <a:endParaRPr lang="en-US" altLang="zh-CN" sz="2400" b="1" dirty="0">
              <a:solidFill>
                <a:schemeClr val="bg1"/>
              </a:solidFill>
              <a:latin typeface="Times New Roman" panose="02020603050405020304" pitchFamily="18" charset="0"/>
              <a:ea typeface="黑体" panose="02010609060101010101" charset="-122"/>
              <a:cs typeface="Times New Roman" panose="02020603050405020304" pitchFamily="18" charset="0"/>
            </a:endParaRPr>
          </a:p>
        </p:txBody>
      </p:sp>
      <p:sp>
        <p:nvSpPr>
          <p:cNvPr id="35" name="矩形 34"/>
          <p:cNvSpPr/>
          <p:nvPr/>
        </p:nvSpPr>
        <p:spPr>
          <a:xfrm>
            <a:off x="4134485" y="5105400"/>
            <a:ext cx="982980" cy="460375"/>
          </a:xfrm>
          <a:prstGeom prst="rect">
            <a:avLst/>
          </a:prstGeom>
          <a:ln>
            <a:noFill/>
          </a:ln>
        </p:spPr>
        <p:txBody>
          <a:bodyPr wrap="square">
            <a:spAutoFit/>
          </a:bodyPr>
          <a:p>
            <a:pPr algn="ctr"/>
            <a:r>
              <a:rPr lang="en-US" altLang="zh-CN" sz="2400" b="1" dirty="0">
                <a:solidFill>
                  <a:schemeClr val="bg1"/>
                </a:solidFill>
                <a:latin typeface="Times New Roman" panose="02020603050405020304" pitchFamily="18" charset="0"/>
                <a:ea typeface="黑体" panose="02010609060101010101" charset="-122"/>
                <a:cs typeface="Times New Roman" panose="02020603050405020304" pitchFamily="18" charset="0"/>
              </a:rPr>
              <a:t>MEC</a:t>
            </a:r>
            <a:endParaRPr lang="en-US" altLang="zh-CN" sz="2400" b="1" dirty="0">
              <a:solidFill>
                <a:schemeClr val="bg1"/>
              </a:solidFill>
              <a:latin typeface="Times New Roman" panose="02020603050405020304" pitchFamily="18" charset="0"/>
              <a:ea typeface="黑体" panose="02010609060101010101" charset="-122"/>
              <a:cs typeface="Times New Roman" panose="02020603050405020304" pitchFamily="18" charset="0"/>
            </a:endParaRPr>
          </a:p>
        </p:txBody>
      </p:sp>
      <p:sp>
        <p:nvSpPr>
          <p:cNvPr id="36" name="矩形 35"/>
          <p:cNvSpPr/>
          <p:nvPr/>
        </p:nvSpPr>
        <p:spPr>
          <a:xfrm>
            <a:off x="6235065" y="5097780"/>
            <a:ext cx="1510030" cy="460375"/>
          </a:xfrm>
          <a:prstGeom prst="rect">
            <a:avLst/>
          </a:prstGeom>
          <a:ln>
            <a:noFill/>
          </a:ln>
        </p:spPr>
        <p:txBody>
          <a:bodyPr wrap="square">
            <a:spAutoFit/>
          </a:bodyPr>
          <a:p>
            <a:pPr algn="ctr"/>
            <a:r>
              <a:rPr lang="zh-CN" altLang="en-US" sz="2400" b="1" dirty="0">
                <a:solidFill>
                  <a:schemeClr val="bg1"/>
                </a:solidFill>
                <a:latin typeface="Times New Roman" panose="02020603050405020304" pitchFamily="18" charset="0"/>
                <a:ea typeface="黑体" panose="02010609060101010101" charset="-122"/>
                <a:cs typeface="Times New Roman" panose="02020603050405020304" pitchFamily="18" charset="0"/>
              </a:rPr>
              <a:t>强化学习</a:t>
            </a:r>
            <a:endParaRPr lang="zh-CN" altLang="en-US" sz="2400" b="1" dirty="0">
              <a:solidFill>
                <a:schemeClr val="bg1"/>
              </a:solidFill>
              <a:latin typeface="Times New Roman" panose="02020603050405020304" pitchFamily="18" charset="0"/>
              <a:ea typeface="黑体" panose="02010609060101010101" charset="-122"/>
              <a:cs typeface="Times New Roman" panose="02020603050405020304" pitchFamily="18" charset="0"/>
            </a:endParaRPr>
          </a:p>
        </p:txBody>
      </p:sp>
      <p:sp>
        <p:nvSpPr>
          <p:cNvPr id="37" name="矩形 36"/>
          <p:cNvSpPr/>
          <p:nvPr/>
        </p:nvSpPr>
        <p:spPr>
          <a:xfrm>
            <a:off x="6095365" y="3277235"/>
            <a:ext cx="1757045" cy="460375"/>
          </a:xfrm>
          <a:prstGeom prst="rect">
            <a:avLst/>
          </a:prstGeom>
          <a:ln>
            <a:noFill/>
          </a:ln>
        </p:spPr>
        <p:txBody>
          <a:bodyPr wrap="square">
            <a:spAutoFit/>
          </a:bodyPr>
          <a:p>
            <a:pPr algn="ctr"/>
            <a:r>
              <a:rPr lang="zh-CN" altLang="en-US" sz="2400" b="1" dirty="0">
                <a:solidFill>
                  <a:schemeClr val="bg1"/>
                </a:solidFill>
                <a:latin typeface="Times New Roman" panose="02020603050405020304" pitchFamily="18" charset="0"/>
                <a:ea typeface="黑体" panose="02010609060101010101" charset="-122"/>
                <a:cs typeface="Times New Roman" panose="02020603050405020304" pitchFamily="18" charset="0"/>
              </a:rPr>
              <a:t>物理层安全</a:t>
            </a:r>
            <a:endParaRPr lang="zh-CN" altLang="en-US" sz="2400" b="1" dirty="0">
              <a:solidFill>
                <a:schemeClr val="bg1"/>
              </a:solidFill>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09930" y="283210"/>
            <a:ext cx="2082800" cy="6159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 typeface="Wingdings" panose="05000000000000000000" pitchFamily="2" charset="2"/>
            </a:pPr>
            <a:r>
              <a:rPr lang="zh-CN" altLang="en-US" sz="3600" b="1" dirty="0">
                <a:solidFill>
                  <a:schemeClr val="bg1"/>
                </a:solidFill>
                <a:latin typeface="微软雅黑" panose="020B0503020204020204" charset="-122"/>
                <a:ea typeface="微软雅黑" panose="020B0503020204020204" charset="-122"/>
                <a:cs typeface="+mn-cs"/>
                <a:sym typeface="Arial Black" panose="020B0A04020102020204"/>
              </a:rPr>
              <a:t>成果展示</a:t>
            </a:r>
            <a:endParaRPr lang="zh-CN" altLang="en-US" sz="3600" b="1" dirty="0">
              <a:solidFill>
                <a:schemeClr val="bg1"/>
              </a:solidFill>
              <a:latin typeface="微软雅黑" panose="020B0503020204020204" charset="-122"/>
              <a:ea typeface="微软雅黑" panose="020B0503020204020204" charset="-122"/>
              <a:cs typeface="+mn-cs"/>
              <a:sym typeface="Arial Black" panose="020B0A04020102020204"/>
            </a:endParaRPr>
          </a:p>
        </p:txBody>
      </p:sp>
      <p:sp>
        <p:nvSpPr>
          <p:cNvPr id="5" name="椭圆 4"/>
          <p:cNvSpPr/>
          <p:nvPr/>
        </p:nvSpPr>
        <p:spPr>
          <a:xfrm>
            <a:off x="254001" y="359330"/>
            <a:ext cx="415636" cy="4156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01090" y="488003"/>
            <a:ext cx="157018" cy="1570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a:spLocks noChangeArrowheads="1"/>
          </p:cNvSpPr>
          <p:nvPr/>
        </p:nvSpPr>
        <p:spPr bwMode="auto">
          <a:xfrm>
            <a:off x="4394620" y="4975516"/>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4"/>
          <p:cNvSpPr>
            <a:spLocks noChangeArrowheads="1"/>
          </p:cNvSpPr>
          <p:nvPr/>
        </p:nvSpPr>
        <p:spPr bwMode="auto">
          <a:xfrm>
            <a:off x="3639605" y="5227783"/>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22"/>
          <p:cNvSpPr>
            <a:spLocks noChangeArrowheads="1"/>
          </p:cNvSpPr>
          <p:nvPr/>
        </p:nvSpPr>
        <p:spPr bwMode="auto">
          <a:xfrm>
            <a:off x="8386354" y="2178174"/>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a:off x="709930" y="1211580"/>
            <a:ext cx="1978025" cy="583565"/>
          </a:xfrm>
          <a:prstGeom prst="rect">
            <a:avLst/>
          </a:prstGeom>
          <a:solidFill>
            <a:srgbClr val="0070C0">
              <a:alpha val="47000"/>
            </a:srgbClr>
          </a:solidFill>
        </p:spPr>
        <p:txBody>
          <a:bodyPr wrap="square" rtlCol="0">
            <a:spAutoFit/>
          </a:bodyPr>
          <a:lstStyle/>
          <a:p>
            <a:pPr algn="ctr">
              <a:buClrTx/>
              <a:buSzTx/>
              <a:buFontTx/>
            </a:pPr>
            <a:r>
              <a:rPr lang="zh-CN" altLang="en-US" sz="3200" b="1">
                <a:solidFill>
                  <a:schemeClr val="bg1"/>
                </a:solidFill>
                <a:sym typeface="+mn-ea"/>
              </a:rPr>
              <a:t>教师成果</a:t>
            </a:r>
            <a:endParaRPr lang="zh-CN" altLang="en-US" sz="3200" b="1">
              <a:solidFill>
                <a:schemeClr val="bg1"/>
              </a:solidFill>
              <a:sym typeface="+mn-ea"/>
            </a:endParaRPr>
          </a:p>
        </p:txBody>
      </p:sp>
      <p:sp>
        <p:nvSpPr>
          <p:cNvPr id="4" name="文本框 3"/>
          <p:cNvSpPr txBox="1"/>
          <p:nvPr/>
        </p:nvSpPr>
        <p:spPr>
          <a:xfrm>
            <a:off x="3998595" y="3259455"/>
            <a:ext cx="309880" cy="368300"/>
          </a:xfrm>
          <a:prstGeom prst="rect">
            <a:avLst/>
          </a:prstGeom>
          <a:noFill/>
        </p:spPr>
        <p:txBody>
          <a:bodyPr wrap="none" rtlCol="0">
            <a:spAutoFit/>
          </a:bodyPr>
          <a:lstStyle/>
          <a:p>
            <a:endParaRPr lang="zh-CN" altLang="en-US"/>
          </a:p>
        </p:txBody>
      </p:sp>
      <p:sp>
        <p:nvSpPr>
          <p:cNvPr id="18" name="文本框 17"/>
          <p:cNvSpPr txBox="1"/>
          <p:nvPr/>
        </p:nvSpPr>
        <p:spPr>
          <a:xfrm>
            <a:off x="5459095" y="1118870"/>
            <a:ext cx="1960245" cy="583565"/>
          </a:xfrm>
          <a:prstGeom prst="rect">
            <a:avLst/>
          </a:prstGeom>
          <a:solidFill>
            <a:srgbClr val="0070C0">
              <a:alpha val="47000"/>
            </a:srgbClr>
          </a:solidFill>
        </p:spPr>
        <p:txBody>
          <a:bodyPr wrap="square" rtlCol="0">
            <a:spAutoFit/>
          </a:bodyPr>
          <a:lstStyle/>
          <a:p>
            <a:pPr algn="ctr">
              <a:buClrTx/>
              <a:buSzTx/>
              <a:buFontTx/>
            </a:pPr>
            <a:r>
              <a:rPr lang="zh-CN" altLang="en-US" sz="3200" b="1">
                <a:solidFill>
                  <a:schemeClr val="bg1"/>
                </a:solidFill>
                <a:sym typeface="+mn-ea"/>
              </a:rPr>
              <a:t>学生成果</a:t>
            </a:r>
            <a:endParaRPr lang="zh-CN" altLang="en-US" sz="3200" b="1">
              <a:solidFill>
                <a:schemeClr val="bg1"/>
              </a:solidFill>
              <a:sym typeface="+mn-ea"/>
            </a:endParaRPr>
          </a:p>
        </p:txBody>
      </p:sp>
      <p:sp>
        <p:nvSpPr>
          <p:cNvPr id="15" name="矩形 14"/>
          <p:cNvSpPr/>
          <p:nvPr/>
        </p:nvSpPr>
        <p:spPr>
          <a:xfrm>
            <a:off x="152400" y="1945640"/>
            <a:ext cx="4241800" cy="3830955"/>
          </a:xfrm>
          <a:prstGeom prst="rect">
            <a:avLst/>
          </a:prstGeom>
          <a:solidFill>
            <a:srgbClr val="000000">
              <a:alpha val="0"/>
            </a:srgbClr>
          </a:solidFill>
          <a:ln w="3175">
            <a:solidFill>
              <a:schemeClr val="bg1"/>
            </a:solidFill>
            <a:prstDash val="dash"/>
          </a:ln>
        </p:spPr>
        <p:txBody>
          <a:bodyPr wrap="square" rtlCol="0" anchor="t">
            <a:spAutoFit/>
          </a:bodyPr>
          <a:lstStyle/>
          <a:p>
            <a:pPr lvl="0" algn="l">
              <a:lnSpc>
                <a:spcPct val="150000"/>
              </a:lnSpc>
              <a:buClrTx/>
              <a:buSzTx/>
              <a:buFontTx/>
            </a:pPr>
            <a:r>
              <a:rPr lang="zh-CN" altLang="en-US" b="1" dirty="0">
                <a:solidFill>
                  <a:prstClr val="white"/>
                </a:solidFill>
                <a:latin typeface="Poppins Light" charset="0"/>
                <a:ea typeface="Poppins Light" charset="0"/>
                <a:cs typeface="Poppins Light" charset="0"/>
                <a:sym typeface="+mn-ea"/>
              </a:rPr>
              <a:t>发表论文：</a:t>
            </a:r>
            <a:r>
              <a:rPr lang="en-US" altLang="zh-CN" b="1" dirty="0">
                <a:solidFill>
                  <a:srgbClr val="FF0000"/>
                </a:solidFill>
                <a:latin typeface="Times New Roman" panose="02020603050405020304" pitchFamily="18" charset="0"/>
                <a:ea typeface="Poppins Light" charset="0"/>
                <a:cs typeface="Times New Roman" panose="02020603050405020304" pitchFamily="18" charset="0"/>
                <a:sym typeface="+mn-ea"/>
              </a:rPr>
              <a:t>30</a:t>
            </a:r>
            <a:r>
              <a:rPr lang="zh-CN" altLang="en-US" b="1" dirty="0">
                <a:solidFill>
                  <a:prstClr val="white"/>
                </a:solidFill>
                <a:latin typeface="Poppins Light" charset="0"/>
                <a:ea typeface="Poppins Light" charset="0"/>
                <a:cs typeface="Poppins Light" charset="0"/>
                <a:sym typeface="+mn-ea"/>
              </a:rPr>
              <a:t>余篇（</a:t>
            </a:r>
            <a:r>
              <a:rPr lang="en-US" altLang="zh-CN" b="1" dirty="0">
                <a:solidFill>
                  <a:prstClr val="white"/>
                </a:solidFill>
                <a:latin typeface="Poppins Light" charset="0"/>
                <a:ea typeface="Poppins Light" charset="0"/>
                <a:cs typeface="Poppins Light" charset="0"/>
                <a:sym typeface="+mn-ea"/>
              </a:rPr>
              <a:t>SCI</a:t>
            </a:r>
            <a:r>
              <a:rPr lang="zh-CN" altLang="en-US" b="1" dirty="0">
                <a:solidFill>
                  <a:prstClr val="white"/>
                </a:solidFill>
                <a:latin typeface="Poppins Light" charset="0"/>
                <a:ea typeface="宋体" panose="02010600030101010101" pitchFamily="2" charset="-122"/>
                <a:cs typeface="Poppins Light" charset="0"/>
                <a:sym typeface="+mn-ea"/>
              </a:rPr>
              <a:t>、</a:t>
            </a:r>
            <a:r>
              <a:rPr lang="en-US" altLang="zh-CN" b="1" dirty="0">
                <a:solidFill>
                  <a:prstClr val="white"/>
                </a:solidFill>
                <a:latin typeface="Poppins Light" charset="0"/>
                <a:ea typeface="宋体" panose="02010600030101010101" pitchFamily="2" charset="-122"/>
                <a:cs typeface="Poppins Light" charset="0"/>
                <a:sym typeface="+mn-ea"/>
              </a:rPr>
              <a:t>EI</a:t>
            </a:r>
            <a:r>
              <a:rPr lang="zh-CN" altLang="en-US" b="1" dirty="0">
                <a:solidFill>
                  <a:prstClr val="white"/>
                </a:solidFill>
                <a:latin typeface="Poppins Light" charset="0"/>
                <a:ea typeface="Poppins Light" charset="0"/>
                <a:cs typeface="Poppins Light" charset="0"/>
                <a:sym typeface="+mn-ea"/>
              </a:rPr>
              <a:t>）</a:t>
            </a:r>
            <a:endParaRPr lang="zh-CN" altLang="en-US" b="1" dirty="0">
              <a:solidFill>
                <a:prstClr val="white"/>
              </a:solidFill>
              <a:latin typeface="Poppins Light" charset="0"/>
              <a:ea typeface="Poppins Light" charset="0"/>
              <a:cs typeface="Poppins Light" charset="0"/>
              <a:sym typeface="+mn-ea"/>
            </a:endParaRPr>
          </a:p>
          <a:p>
            <a:pPr lvl="0" algn="l">
              <a:lnSpc>
                <a:spcPct val="150000"/>
              </a:lnSpc>
              <a:buClrTx/>
              <a:buSzTx/>
              <a:buFontTx/>
            </a:pPr>
            <a:r>
              <a:rPr lang="zh-CN" altLang="en-US" b="1" dirty="0">
                <a:solidFill>
                  <a:prstClr val="white"/>
                </a:solidFill>
                <a:latin typeface="Poppins Light" charset="0"/>
                <a:ea typeface="Poppins Light" charset="0"/>
                <a:cs typeface="Poppins Light" charset="0"/>
                <a:sym typeface="+mn-ea"/>
              </a:rPr>
              <a:t>专利授权：</a:t>
            </a:r>
            <a:r>
              <a:rPr lang="en-US" altLang="zh-CN" b="1" dirty="0">
                <a:solidFill>
                  <a:srgbClr val="FF0000"/>
                </a:solidFill>
                <a:latin typeface="Times New Roman" panose="02020603050405020304" pitchFamily="18" charset="0"/>
                <a:ea typeface="Poppins Light" charset="0"/>
                <a:cs typeface="Times New Roman" panose="02020603050405020304" pitchFamily="18" charset="0"/>
                <a:sym typeface="+mn-ea"/>
              </a:rPr>
              <a:t>10</a:t>
            </a:r>
            <a:r>
              <a:rPr lang="zh-CN" altLang="en-US" b="1" dirty="0">
                <a:solidFill>
                  <a:prstClr val="white"/>
                </a:solidFill>
                <a:latin typeface="Poppins Light" charset="0"/>
                <a:ea typeface="宋体" panose="02010600030101010101" pitchFamily="2" charset="-122"/>
                <a:cs typeface="Poppins Light" charset="0"/>
                <a:sym typeface="+mn-ea"/>
              </a:rPr>
              <a:t>项（发明专利居多）</a:t>
            </a:r>
            <a:endParaRPr lang="zh-CN" altLang="en-US" b="1" dirty="0">
              <a:solidFill>
                <a:prstClr val="white"/>
              </a:solidFill>
              <a:latin typeface="Poppins Light" charset="0"/>
              <a:ea typeface="Poppins Light" charset="0"/>
              <a:cs typeface="Poppins Light" charset="0"/>
              <a:sym typeface="+mn-ea"/>
            </a:endParaRPr>
          </a:p>
          <a:p>
            <a:pPr lvl="0" algn="l">
              <a:lnSpc>
                <a:spcPct val="150000"/>
              </a:lnSpc>
              <a:buClrTx/>
              <a:buSzTx/>
              <a:buFontTx/>
            </a:pPr>
            <a:r>
              <a:rPr lang="zh-CN" altLang="en-US" b="1" dirty="0">
                <a:solidFill>
                  <a:prstClr val="white"/>
                </a:solidFill>
                <a:latin typeface="Poppins Light" charset="0"/>
                <a:ea typeface="Poppins Light" charset="0"/>
                <a:cs typeface="Poppins Light" charset="0"/>
                <a:sym typeface="+mn-ea"/>
              </a:rPr>
              <a:t>科研项目：国家级和省级项目</a:t>
            </a:r>
            <a:r>
              <a:rPr lang="en-US" altLang="zh-CN" b="1" dirty="0">
                <a:solidFill>
                  <a:srgbClr val="FF0000"/>
                </a:solidFill>
                <a:latin typeface="Times New Roman" panose="02020603050405020304" pitchFamily="18" charset="0"/>
                <a:ea typeface="Poppins Light" charset="0"/>
                <a:cs typeface="Times New Roman" panose="02020603050405020304" pitchFamily="18" charset="0"/>
                <a:sym typeface="+mn-ea"/>
              </a:rPr>
              <a:t>20</a:t>
            </a:r>
            <a:r>
              <a:rPr lang="zh-CN" altLang="en-US" b="1" dirty="0">
                <a:solidFill>
                  <a:prstClr val="white"/>
                </a:solidFill>
                <a:latin typeface="Poppins Light" charset="0"/>
                <a:ea typeface="宋体" panose="02010600030101010101" pitchFamily="2" charset="-122"/>
                <a:cs typeface="Poppins Light" charset="0"/>
                <a:sym typeface="+mn-ea"/>
              </a:rPr>
              <a:t>余项</a:t>
            </a:r>
            <a:endParaRPr lang="zh-CN" altLang="en-US" b="1" dirty="0">
              <a:solidFill>
                <a:prstClr val="white"/>
              </a:solidFill>
              <a:latin typeface="Poppins Light" charset="0"/>
              <a:ea typeface="宋体" panose="02010600030101010101" pitchFamily="2" charset="-122"/>
              <a:cs typeface="Poppins Light" charset="0"/>
              <a:sym typeface="+mn-ea"/>
            </a:endParaRPr>
          </a:p>
          <a:p>
            <a:pPr lvl="0" algn="l">
              <a:lnSpc>
                <a:spcPct val="150000"/>
              </a:lnSpc>
              <a:buClrTx/>
              <a:buSzTx/>
              <a:buFontTx/>
            </a:pPr>
            <a:r>
              <a:rPr lang="zh-CN" altLang="en-US" b="1" dirty="0">
                <a:solidFill>
                  <a:prstClr val="white"/>
                </a:solidFill>
                <a:latin typeface="Poppins Light" charset="0"/>
                <a:ea typeface="Poppins Light" charset="0"/>
                <a:cs typeface="Poppins Light" charset="0"/>
                <a:sym typeface="+mn-ea"/>
              </a:rPr>
              <a:t>竞赛获奖：多次带领学生参加</a:t>
            </a:r>
            <a:r>
              <a:rPr lang="zh-CN" altLang="en-US" b="1" dirty="0">
                <a:solidFill>
                  <a:srgbClr val="FF0000"/>
                </a:solidFill>
                <a:latin typeface="Poppins Light" charset="0"/>
                <a:ea typeface="Poppins Light" charset="0"/>
                <a:cs typeface="Poppins Light" charset="0"/>
                <a:sym typeface="+mn-ea"/>
              </a:rPr>
              <a:t>中国机器人</a:t>
            </a:r>
            <a:r>
              <a:rPr lang="zh-CN" altLang="en-US" b="1" dirty="0">
                <a:solidFill>
                  <a:prstClr val="white"/>
                </a:solidFill>
                <a:latin typeface="Poppins Light" charset="0"/>
                <a:ea typeface="Poppins Light" charset="0"/>
                <a:cs typeface="Poppins Light" charset="0"/>
                <a:sym typeface="+mn-ea"/>
              </a:rPr>
              <a:t>系列赛事获奖（至少</a:t>
            </a:r>
            <a:r>
              <a:rPr lang="en-US" altLang="zh-CN" b="1" dirty="0">
                <a:solidFill>
                  <a:srgbClr val="FF0000"/>
                </a:solidFill>
                <a:latin typeface="Times New Roman" panose="02020603050405020304" pitchFamily="18" charset="0"/>
                <a:ea typeface="Poppins Light" charset="0"/>
                <a:cs typeface="Times New Roman" panose="02020603050405020304" pitchFamily="18" charset="0"/>
                <a:sym typeface="+mn-ea"/>
              </a:rPr>
              <a:t>20</a:t>
            </a:r>
            <a:r>
              <a:rPr lang="zh-CN" altLang="en-US" b="1" dirty="0">
                <a:solidFill>
                  <a:prstClr val="white"/>
                </a:solidFill>
                <a:latin typeface="Poppins Light" charset="0"/>
                <a:ea typeface="宋体" panose="02010600030101010101" pitchFamily="2" charset="-122"/>
                <a:cs typeface="Poppins Light" charset="0"/>
                <a:sym typeface="+mn-ea"/>
              </a:rPr>
              <a:t>项</a:t>
            </a:r>
            <a:r>
              <a:rPr lang="zh-CN" altLang="en-US" b="1" dirty="0">
                <a:solidFill>
                  <a:prstClr val="white"/>
                </a:solidFill>
                <a:latin typeface="Poppins Light" charset="0"/>
                <a:ea typeface="Poppins Light" charset="0"/>
                <a:cs typeface="Poppins Light" charset="0"/>
                <a:sym typeface="+mn-ea"/>
              </a:rPr>
              <a:t>）</a:t>
            </a:r>
            <a:endParaRPr lang="zh-CN" altLang="en-US" b="1" dirty="0">
              <a:solidFill>
                <a:prstClr val="white"/>
              </a:solidFill>
              <a:latin typeface="Poppins Light" charset="0"/>
              <a:ea typeface="Poppins Light" charset="0"/>
              <a:cs typeface="Poppins Light" charset="0"/>
              <a:sym typeface="+mn-ea"/>
            </a:endParaRPr>
          </a:p>
          <a:p>
            <a:pPr lvl="0" algn="l">
              <a:lnSpc>
                <a:spcPct val="150000"/>
              </a:lnSpc>
              <a:buClrTx/>
              <a:buSzTx/>
              <a:buFontTx/>
            </a:pPr>
            <a:r>
              <a:rPr lang="zh-CN" altLang="en-US" b="1" dirty="0">
                <a:solidFill>
                  <a:prstClr val="white"/>
                </a:solidFill>
                <a:latin typeface="Poppins Light" charset="0"/>
                <a:ea typeface="Poppins Light" charset="0"/>
                <a:cs typeface="Poppins Light" charset="0"/>
                <a:sym typeface="+mn-ea"/>
              </a:rPr>
              <a:t>实现收益：</a:t>
            </a:r>
            <a:r>
              <a:rPr lang="zh-CN" altLang="en-US" b="1" dirty="0">
                <a:solidFill>
                  <a:prstClr val="white"/>
                </a:solidFill>
                <a:latin typeface="Poppins Light" charset="0"/>
                <a:ea typeface="Poppins Light" charset="0"/>
                <a:cs typeface="Poppins Light" charset="0"/>
                <a:sym typeface="+mn-ea"/>
              </a:rPr>
              <a:t>依托武汉华大天成科技有限公司推进发明专利“一种射频识别的智能标签锁”的产业化，实现公司年总产值逾</a:t>
            </a:r>
            <a:r>
              <a:rPr lang="en-US" altLang="zh-CN" b="1" dirty="0">
                <a:solidFill>
                  <a:srgbClr val="FF0000"/>
                </a:solidFill>
                <a:latin typeface="Times New Roman" panose="02020603050405020304" pitchFamily="18" charset="0"/>
                <a:ea typeface="Poppins Light" charset="0"/>
                <a:cs typeface="Times New Roman" panose="02020603050405020304" pitchFamily="18" charset="0"/>
                <a:sym typeface="+mn-ea"/>
              </a:rPr>
              <a:t>1000万元</a:t>
            </a:r>
            <a:r>
              <a:rPr lang="zh-CN" altLang="en-US" b="1" dirty="0">
                <a:solidFill>
                  <a:prstClr val="white"/>
                </a:solidFill>
                <a:latin typeface="Poppins Light" charset="0"/>
                <a:ea typeface="Poppins Light" charset="0"/>
                <a:cs typeface="Poppins Light" charset="0"/>
                <a:sym typeface="+mn-ea"/>
              </a:rPr>
              <a:t>，产生了显著的社会经济效益</a:t>
            </a:r>
            <a:endParaRPr lang="zh-CN" altLang="en-US" b="1" dirty="0">
              <a:solidFill>
                <a:prstClr val="white"/>
              </a:solidFill>
              <a:latin typeface="Poppins Light" charset="0"/>
              <a:ea typeface="Poppins Light" charset="0"/>
              <a:cs typeface="Poppins Light" charset="0"/>
              <a:sym typeface="+mn-ea"/>
            </a:endParaRPr>
          </a:p>
        </p:txBody>
      </p:sp>
      <p:sp>
        <p:nvSpPr>
          <p:cNvPr id="2" name="矩形 1"/>
          <p:cNvSpPr/>
          <p:nvPr/>
        </p:nvSpPr>
        <p:spPr>
          <a:xfrm>
            <a:off x="4844415" y="1876425"/>
            <a:ext cx="3653790" cy="3969385"/>
          </a:xfrm>
          <a:prstGeom prst="rect">
            <a:avLst/>
          </a:prstGeom>
          <a:solidFill>
            <a:srgbClr val="000000">
              <a:alpha val="0"/>
            </a:srgbClr>
          </a:solidFill>
          <a:ln w="3175">
            <a:solidFill>
              <a:schemeClr val="bg1"/>
            </a:solidFill>
            <a:prstDash val="dash"/>
          </a:ln>
        </p:spPr>
        <p:txBody>
          <a:bodyPr wrap="square" rtlCol="0" anchor="t">
            <a:spAutoFit/>
          </a:bodyPr>
          <a:lstStyle/>
          <a:p>
            <a:pPr lvl="0" algn="l">
              <a:lnSpc>
                <a:spcPct val="150000"/>
              </a:lnSpc>
              <a:buClrTx/>
              <a:buSzTx/>
              <a:buFontTx/>
            </a:pPr>
            <a:r>
              <a:rPr lang="en-US" altLang="zh-CN" b="1" dirty="0">
                <a:solidFill>
                  <a:prstClr val="white"/>
                </a:solidFill>
                <a:latin typeface="Poppins Light" charset="0"/>
                <a:ea typeface="宋体" panose="02010600030101010101" pitchFamily="2" charset="-122"/>
                <a:cs typeface="Poppins Light" charset="0"/>
                <a:sym typeface="+mn-ea"/>
              </a:rPr>
              <a:t>2017-2021</a:t>
            </a:r>
            <a:r>
              <a:rPr lang="zh-CN" altLang="en-US" b="1" dirty="0">
                <a:solidFill>
                  <a:prstClr val="white"/>
                </a:solidFill>
                <a:latin typeface="Poppins Light" charset="0"/>
                <a:ea typeface="宋体" panose="02010600030101010101" pitchFamily="2" charset="-122"/>
                <a:cs typeface="Poppins Light" charset="0"/>
                <a:sym typeface="+mn-ea"/>
              </a:rPr>
              <a:t>年，本科生团队近</a:t>
            </a:r>
            <a:r>
              <a:rPr lang="en-US" altLang="zh-CN" sz="2400" b="1" dirty="0">
                <a:solidFill>
                  <a:srgbClr val="FF0000"/>
                </a:solidFill>
                <a:latin typeface="Times New Roman" panose="02020603050405020304" pitchFamily="18" charset="0"/>
                <a:ea typeface="Poppins Light" charset="0"/>
                <a:cs typeface="Times New Roman" panose="02020603050405020304" pitchFamily="18" charset="0"/>
                <a:sym typeface="+mn-ea"/>
              </a:rPr>
              <a:t>20</a:t>
            </a:r>
            <a:r>
              <a:rPr lang="zh-CN" altLang="en-US" b="1" dirty="0">
                <a:solidFill>
                  <a:prstClr val="white"/>
                </a:solidFill>
                <a:latin typeface="Poppins Light" charset="0"/>
                <a:ea typeface="宋体" panose="02010600030101010101" pitchFamily="2" charset="-122"/>
                <a:cs typeface="Poppins Light" charset="0"/>
                <a:sym typeface="+mn-ea"/>
              </a:rPr>
              <a:t>个团队获得中国机器人大赛奖项。研究生在李安教授的指导下，在</a:t>
            </a:r>
            <a:r>
              <a:rPr lang="en-US" altLang="zh-CN" sz="2400" b="1" dirty="0">
                <a:solidFill>
                  <a:srgbClr val="FF0000"/>
                </a:solidFill>
                <a:latin typeface="Times New Roman" panose="02020603050405020304" pitchFamily="18" charset="0"/>
                <a:ea typeface="Poppins Light" charset="0"/>
                <a:cs typeface="Times New Roman" panose="02020603050405020304" pitchFamily="18" charset="0"/>
                <a:sym typeface="+mn-ea"/>
              </a:rPr>
              <a:t>WCNC、WCL、IJSC</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、电子信息学报</a:t>
            </a:r>
            <a:r>
              <a:rPr lang="zh-CN" altLang="en-US" b="1" dirty="0">
                <a:solidFill>
                  <a:prstClr val="white"/>
                </a:solidFill>
                <a:latin typeface="Poppins Light" charset="0"/>
                <a:ea typeface="宋体" panose="02010600030101010101" pitchFamily="2" charset="-122"/>
                <a:cs typeface="Poppins Light" charset="0"/>
                <a:sym typeface="+mn-ea"/>
              </a:rPr>
              <a:t>等通信顶刊顶会中皆有论文发表，在</a:t>
            </a:r>
            <a:r>
              <a:rPr lang="en-US" altLang="zh-CN" b="1" dirty="0">
                <a:solidFill>
                  <a:prstClr val="white"/>
                </a:solidFill>
                <a:latin typeface="Poppins Light" charset="0"/>
                <a:ea typeface="宋体" panose="02010600030101010101" pitchFamily="2" charset="-122"/>
                <a:cs typeface="Poppins Light" charset="0"/>
                <a:sym typeface="+mn-ea"/>
              </a:rPr>
              <a:t>SCI</a:t>
            </a:r>
            <a:r>
              <a:rPr lang="zh-CN" altLang="en-US" b="1" dirty="0">
                <a:solidFill>
                  <a:prstClr val="white"/>
                </a:solidFill>
                <a:latin typeface="Poppins Light" charset="0"/>
                <a:ea typeface="宋体" panose="02010600030101010101" pitchFamily="2" charset="-122"/>
                <a:cs typeface="Poppins Light" charset="0"/>
                <a:sym typeface="+mn-ea"/>
              </a:rPr>
              <a:t>、</a:t>
            </a:r>
            <a:r>
              <a:rPr lang="en-US" altLang="zh-CN" b="1" dirty="0">
                <a:solidFill>
                  <a:prstClr val="white"/>
                </a:solidFill>
                <a:latin typeface="Poppins Light" charset="0"/>
                <a:ea typeface="宋体" panose="02010600030101010101" pitchFamily="2" charset="-122"/>
                <a:cs typeface="Poppins Light" charset="0"/>
                <a:sym typeface="+mn-ea"/>
              </a:rPr>
              <a:t>EI</a:t>
            </a:r>
            <a:r>
              <a:rPr lang="zh-CN" altLang="en-US" b="1" dirty="0">
                <a:solidFill>
                  <a:prstClr val="white"/>
                </a:solidFill>
                <a:latin typeface="Poppins Light" charset="0"/>
                <a:ea typeface="宋体" panose="02010600030101010101" pitchFamily="2" charset="-122"/>
                <a:cs typeface="Poppins Light" charset="0"/>
                <a:sym typeface="+mn-ea"/>
              </a:rPr>
              <a:t>中发表论文数十遍、。</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4</a:t>
            </a:r>
            <a:r>
              <a:rPr lang="zh-CN" altLang="en-US" b="1" dirty="0">
                <a:solidFill>
                  <a:prstClr val="white"/>
                </a:solidFill>
                <a:latin typeface="Poppins Light" charset="0"/>
                <a:ea typeface="宋体" panose="02010600030101010101" pitchFamily="2" charset="-122"/>
                <a:cs typeface="Poppins Light" charset="0"/>
                <a:sym typeface="+mn-ea"/>
              </a:rPr>
              <a:t>人获得</a:t>
            </a:r>
            <a:r>
              <a:rPr lang="zh-CN" altLang="en-US" b="1" dirty="0">
                <a:solidFill>
                  <a:srgbClr val="FF0000"/>
                </a:solidFill>
                <a:latin typeface="Poppins Light" charset="0"/>
                <a:ea typeface="宋体" panose="02010600030101010101" pitchFamily="2" charset="-122"/>
                <a:cs typeface="Poppins Light" charset="0"/>
                <a:sym typeface="+mn-ea"/>
              </a:rPr>
              <a:t>省级研究生创新基金，</a:t>
            </a:r>
            <a:endParaRPr lang="zh-CN" altLang="en-US" b="1" dirty="0">
              <a:solidFill>
                <a:srgbClr val="FF0000"/>
              </a:solidFill>
              <a:latin typeface="Poppins Light" charset="0"/>
              <a:ea typeface="宋体" panose="02010600030101010101" pitchFamily="2" charset="-122"/>
              <a:cs typeface="Poppins Light" charset="0"/>
              <a:sym typeface="+mn-ea"/>
            </a:endParaRPr>
          </a:p>
        </p:txBody>
      </p:sp>
      <p:sp>
        <p:nvSpPr>
          <p:cNvPr id="10" name="文本框 9"/>
          <p:cNvSpPr txBox="1"/>
          <p:nvPr/>
        </p:nvSpPr>
        <p:spPr>
          <a:xfrm>
            <a:off x="9525000" y="1012190"/>
            <a:ext cx="1960245" cy="583565"/>
          </a:xfrm>
          <a:prstGeom prst="rect">
            <a:avLst/>
          </a:prstGeom>
          <a:solidFill>
            <a:srgbClr val="0070C0">
              <a:alpha val="47000"/>
            </a:srgbClr>
          </a:solidFill>
        </p:spPr>
        <p:txBody>
          <a:bodyPr wrap="square" rtlCol="0">
            <a:spAutoFit/>
          </a:bodyPr>
          <a:p>
            <a:pPr algn="ctr">
              <a:buClrTx/>
              <a:buSzTx/>
              <a:buFontTx/>
            </a:pPr>
            <a:r>
              <a:rPr lang="zh-CN" altLang="en-US" sz="3200" b="1">
                <a:solidFill>
                  <a:schemeClr val="bg1"/>
                </a:solidFill>
                <a:sym typeface="+mn-ea"/>
              </a:rPr>
              <a:t>交流合作</a:t>
            </a:r>
            <a:endParaRPr lang="zh-CN" altLang="en-US" sz="3200" b="1">
              <a:solidFill>
                <a:schemeClr val="bg1"/>
              </a:solidFill>
              <a:sym typeface="+mn-ea"/>
            </a:endParaRPr>
          </a:p>
        </p:txBody>
      </p:sp>
      <p:pic>
        <p:nvPicPr>
          <p:cNvPr id="100" name="图片 99"/>
          <p:cNvPicPr/>
          <p:nvPr/>
        </p:nvPicPr>
        <p:blipFill>
          <a:blip r:embed="rId1"/>
          <a:stretch>
            <a:fillRect/>
          </a:stretch>
        </p:blipFill>
        <p:spPr>
          <a:xfrm>
            <a:off x="8875395" y="1834515"/>
            <a:ext cx="3258820" cy="2084705"/>
          </a:xfrm>
          <a:prstGeom prst="rect">
            <a:avLst/>
          </a:prstGeom>
          <a:noFill/>
          <a:ln w="9525">
            <a:noFill/>
          </a:ln>
        </p:spPr>
      </p:pic>
      <p:pic>
        <p:nvPicPr>
          <p:cNvPr id="101" name="图片 100"/>
          <p:cNvPicPr/>
          <p:nvPr/>
        </p:nvPicPr>
        <p:blipFill>
          <a:blip r:embed="rId2"/>
          <a:stretch>
            <a:fillRect/>
          </a:stretch>
        </p:blipFill>
        <p:spPr>
          <a:xfrm>
            <a:off x="8875395" y="3975735"/>
            <a:ext cx="3258820" cy="20847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539625" y="1960604"/>
            <a:ext cx="4443381" cy="4839786"/>
          </a:xfrm>
          <a:prstGeom prst="rect">
            <a:avLst/>
          </a:prstGeom>
          <a:noFill/>
          <a:ln>
            <a:solidFill>
              <a:srgbClr val="00B0F0"/>
            </a:solidFill>
            <a:prstDash val="dash"/>
          </a:ln>
        </p:spPr>
        <p:txBody>
          <a:bodyPr wrap="square" rtlCol="0">
            <a:spAutoFit/>
          </a:bodyPr>
          <a:lstStyle/>
          <a:p>
            <a:pPr marL="285750" indent="-285750">
              <a:buFont typeface="Wingdings" panose="05000000000000000000" pitchFamily="2" charset="2"/>
              <a:buChar char="u"/>
            </a:pPr>
            <a:r>
              <a:rPr lang="zh-CN" altLang="en-US" sz="2000" b="1" dirty="0"/>
              <a:t>系统模型</a:t>
            </a:r>
            <a:endParaRPr lang="en-US" altLang="zh-CN" sz="2000"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sz="1050" dirty="0"/>
          </a:p>
          <a:p>
            <a:endParaRPr lang="en-US" altLang="zh-CN" sz="1400" dirty="0">
              <a:solidFill>
                <a:schemeClr val="accent5">
                  <a:lumMod val="50000"/>
                </a:schemeClr>
              </a:solidFill>
            </a:endParaRPr>
          </a:p>
          <a:p>
            <a:endParaRPr lang="en-US" altLang="zh-CN" sz="1400" dirty="0"/>
          </a:p>
          <a:p>
            <a:endParaRPr lang="en-US" altLang="zh-CN" sz="1050" dirty="0">
              <a:solidFill>
                <a:schemeClr val="accent5">
                  <a:lumMod val="50000"/>
                </a:schemeClr>
              </a:solidFill>
            </a:endParaRPr>
          </a:p>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在第一个阶段，中继</a:t>
            </a:r>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R</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和窃听节点</a:t>
            </a:r>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E</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接收到的信号为</a:t>
            </a:r>
            <a:r>
              <a:rPr lang="zh-CN" altLang="en-US" sz="1400" dirty="0"/>
              <a:t>：</a:t>
            </a:r>
            <a:endParaRPr lang="en-US" altLang="zh-CN" sz="1400" dirty="0"/>
          </a:p>
          <a:p>
            <a:endParaRPr lang="en-US" altLang="zh-CN" sz="1050" dirty="0"/>
          </a:p>
          <a:p>
            <a:endParaRPr lang="en-US" altLang="zh-CN" sz="1050" dirty="0"/>
          </a:p>
          <a:p>
            <a:endParaRPr lang="en-US" altLang="zh-CN" sz="1050" dirty="0"/>
          </a:p>
          <a:p>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在第二阶段，</a:t>
            </a:r>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S</a:t>
            </a:r>
            <a:r>
              <a:rPr lang="en-US" altLang="zh-CN" sz="1400" baseline="-25000" dirty="0">
                <a:solidFill>
                  <a:schemeClr val="accent5">
                    <a:lumMod val="50000"/>
                  </a:schemeClr>
                </a:solidFill>
                <a:latin typeface="Times New Roman" panose="02020603050405020304" pitchFamily="18" charset="0"/>
                <a:cs typeface="Times New Roman" panose="02020603050405020304" pitchFamily="18" charset="0"/>
              </a:rPr>
              <a:t>1</a:t>
            </a:r>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 S</a:t>
            </a:r>
            <a:r>
              <a:rPr lang="en-US" altLang="zh-CN" sz="1400" baseline="-25000" dirty="0">
                <a:solidFill>
                  <a:schemeClr val="accent5">
                    <a:lumMod val="50000"/>
                  </a:schemeClr>
                </a:solidFill>
                <a:latin typeface="Times New Roman" panose="02020603050405020304" pitchFamily="18" charset="0"/>
                <a:cs typeface="Times New Roman" panose="02020603050405020304" pitchFamily="18" charset="0"/>
              </a:rPr>
              <a:t>2</a:t>
            </a:r>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 </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和窃听节点</a:t>
            </a:r>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E</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分别接收到的信号为</a:t>
            </a:r>
            <a:r>
              <a:rPr lang="zh-CN" altLang="en-US" sz="1400" dirty="0"/>
              <a:t>：</a:t>
            </a:r>
            <a:endParaRPr lang="en-US" altLang="zh-CN" sz="1400" dirty="0"/>
          </a:p>
          <a:p>
            <a:endParaRPr lang="en-US" altLang="zh-CN" sz="1050" dirty="0"/>
          </a:p>
          <a:p>
            <a:endParaRPr lang="en-US" altLang="zh-CN" sz="1050" dirty="0"/>
          </a:p>
          <a:p>
            <a:endParaRPr lang="en-US" altLang="zh-CN" sz="1050" dirty="0"/>
          </a:p>
          <a:p>
            <a:endParaRPr lang="en-US" altLang="zh-CN" sz="1050" baseline="-25000" dirty="0"/>
          </a:p>
          <a:p>
            <a:endParaRPr lang="en-US" altLang="zh-CN" sz="1050" dirty="0"/>
          </a:p>
          <a:p>
            <a:endParaRPr lang="en-US" altLang="zh-CN" sz="900" dirty="0"/>
          </a:p>
          <a:p>
            <a:endParaRPr lang="en-US" altLang="zh-CN" sz="900" dirty="0"/>
          </a:p>
          <a:p>
            <a:endParaRPr lang="en-US" altLang="zh-CN" sz="900" dirty="0"/>
          </a:p>
        </p:txBody>
      </p:sp>
      <p:sp>
        <p:nvSpPr>
          <p:cNvPr id="2" name="Title 1"/>
          <p:cNvSpPr txBox="1"/>
          <p:nvPr/>
        </p:nvSpPr>
        <p:spPr>
          <a:xfrm>
            <a:off x="450850" y="203835"/>
            <a:ext cx="5640705" cy="6781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u"/>
            </a:pP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代表作一：通信物理层安全</a:t>
            </a:r>
            <a:endPar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endParaRPr>
          </a:p>
        </p:txBody>
      </p:sp>
      <p:sp>
        <p:nvSpPr>
          <p:cNvPr id="3" name="文本框 2"/>
          <p:cNvSpPr txBox="1"/>
          <p:nvPr/>
        </p:nvSpPr>
        <p:spPr>
          <a:xfrm>
            <a:off x="659802" y="882127"/>
            <a:ext cx="11042341" cy="461665"/>
          </a:xfrm>
          <a:prstGeom prst="rect">
            <a:avLst/>
          </a:prstGeom>
          <a:solidFill>
            <a:schemeClr val="bg1">
              <a:lumMod val="85000"/>
            </a:schemeClr>
          </a:solidFill>
          <a:ln>
            <a:solidFill>
              <a:srgbClr val="FF0000"/>
            </a:solidFill>
          </a:ln>
        </p:spPr>
        <p:txBody>
          <a:bodyPr wrap="square" rtlCol="0">
            <a:spAutoFit/>
          </a:bodyPr>
          <a:lstStyle/>
          <a:p>
            <a:r>
              <a:rPr lang="en-US" altLang="zh-CN" sz="2400" b="1" dirty="0">
                <a:solidFill>
                  <a:srgbClr val="254E8B"/>
                </a:solidFill>
                <a:latin typeface="Times New Roman" panose="02020603050405020304" pitchFamily="18" charset="0"/>
                <a:cs typeface="Times New Roman" panose="02020603050405020304" pitchFamily="18" charset="0"/>
              </a:rPr>
              <a:t>Artificial noise–aided secure communication in a bidirectional relaying network</a:t>
            </a:r>
            <a:endParaRPr lang="zh-CN" altLang="en-US" sz="2400" b="1" dirty="0">
              <a:solidFill>
                <a:srgbClr val="254E8B"/>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3114675" y="1375828"/>
            <a:ext cx="5324475" cy="369332"/>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cs typeface="Times New Roman" panose="02020603050405020304" pitchFamily="18" charset="0"/>
              </a:rPr>
              <a:t>An Li </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Yizhu</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Xu</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YuhaoWang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Lihua</a:t>
            </a:r>
            <a:r>
              <a:rPr lang="en-US" altLang="zh-CN" b="1" dirty="0">
                <a:latin typeface="Times New Roman" panose="02020603050405020304" pitchFamily="18" charset="0"/>
                <a:cs typeface="Times New Roman" panose="02020603050405020304" pitchFamily="18" charset="0"/>
              </a:rPr>
              <a:t> Sun</a:t>
            </a:r>
            <a:endParaRPr lang="zh-CN" altLang="en-US" b="1" dirty="0">
              <a:latin typeface="Times New Roman" panose="02020603050405020304" pitchFamily="18" charset="0"/>
              <a:cs typeface="Times New Roman" panose="02020603050405020304" pitchFamily="18" charset="0"/>
            </a:endParaRPr>
          </a:p>
        </p:txBody>
      </p:sp>
      <p:sp>
        <p:nvSpPr>
          <p:cNvPr id="5" name="直接连接符 114"/>
          <p:cNvSpPr>
            <a:spLocks noChangeShapeType="1"/>
          </p:cNvSpPr>
          <p:nvPr/>
        </p:nvSpPr>
        <p:spPr bwMode="auto">
          <a:xfrm flipV="1">
            <a:off x="0" y="1924550"/>
            <a:ext cx="12192000" cy="39746"/>
          </a:xfrm>
          <a:prstGeom prst="line">
            <a:avLst/>
          </a:prstGeom>
          <a:noFill/>
          <a:ln w="28575" cap="flat" cmpd="sng">
            <a:solidFill>
              <a:srgbClr val="3399FF"/>
            </a:solidFill>
            <a:bevel/>
          </a:ln>
          <a:extLst>
            <a:ext uri="{909E8E84-426E-40DD-AFC4-6F175D3DCCD1}">
              <a14:hiddenFill xmlns:a14="http://schemas.microsoft.com/office/drawing/2010/main">
                <a:noFill/>
              </a14:hiddenFill>
            </a:ext>
          </a:extLst>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endParaRPr lang="zh-CN" altLang="en-US" b="1" cap="all">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nvSpPr>
        <p:spPr>
          <a:xfrm>
            <a:off x="97972" y="1944568"/>
            <a:ext cx="3334498" cy="3493264"/>
          </a:xfrm>
          <a:prstGeom prst="rect">
            <a:avLst/>
          </a:prstGeom>
          <a:noFill/>
          <a:ln w="12700">
            <a:solidFill>
              <a:srgbClr val="00B0F0"/>
            </a:solidFill>
            <a:prstDash val="dash"/>
          </a:ln>
        </p:spPr>
        <p:txBody>
          <a:bodyPr wrap="square" rtlCol="0">
            <a:spAutoFit/>
          </a:bodyPr>
          <a:lstStyle/>
          <a:p>
            <a:pPr marL="342900" indent="-342900">
              <a:spcBef>
                <a:spcPts val="600"/>
              </a:spcBef>
              <a:spcAft>
                <a:spcPts val="600"/>
              </a:spcAft>
              <a:buFont typeface="Wingdings" panose="05000000000000000000" pitchFamily="2" charset="2"/>
              <a:buChar char="u"/>
            </a:pPr>
            <a:r>
              <a:rPr lang="zh-CN" altLang="en-US" sz="2000" b="1" dirty="0">
                <a:latin typeface="+mn-ea"/>
              </a:rPr>
              <a:t>目的和意义</a:t>
            </a:r>
            <a:endParaRPr lang="en-US" altLang="zh-CN" sz="2000" b="1" dirty="0">
              <a:latin typeface="+mn-ea"/>
            </a:endParaRPr>
          </a:p>
          <a:p>
            <a:pPr marL="285750" indent="-285750">
              <a:buFont typeface="Arial" panose="020B0604020202020204" pitchFamily="34" charset="0"/>
              <a:buChar char="•"/>
            </a:pPr>
            <a:r>
              <a:rPr lang="zh-CN" altLang="en-US" sz="1400" b="1" dirty="0">
                <a:solidFill>
                  <a:srgbClr val="C00000"/>
                </a:solidFill>
              </a:rPr>
              <a:t>双向中继网络：</a:t>
            </a:r>
            <a:r>
              <a:rPr lang="zh-CN" altLang="en-US" sz="1400" dirty="0">
                <a:solidFill>
                  <a:schemeClr val="accent5">
                    <a:lumMod val="50000"/>
                  </a:schemeClr>
                </a:solidFill>
              </a:rPr>
              <a:t>由于其能够克服半双工模式下的带宽损失，在下一代网络中具有巨大的潜在应用价值；</a:t>
            </a:r>
            <a:endParaRPr lang="en-US" altLang="zh-CN" sz="1400" dirty="0">
              <a:solidFill>
                <a:schemeClr val="accent5">
                  <a:lumMod val="50000"/>
                </a:schemeClr>
              </a:solidFill>
            </a:endParaRPr>
          </a:p>
          <a:p>
            <a:pPr marL="285750" indent="-285750">
              <a:buFont typeface="Arial" panose="020B0604020202020204" pitchFamily="34" charset="0"/>
              <a:buChar char="•"/>
            </a:pP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存在问题：</a:t>
            </a:r>
            <a:r>
              <a:rPr lang="zh-CN" altLang="en-US" sz="1400" dirty="0">
                <a:solidFill>
                  <a:schemeClr val="accent5">
                    <a:lumMod val="50000"/>
                  </a:schemeClr>
                </a:solidFill>
              </a:rPr>
              <a:t>无线信道的开放性导致的信息传输的不安全性</a:t>
            </a:r>
            <a:endParaRPr lang="en-US" altLang="zh-CN" sz="1400" dirty="0">
              <a:solidFill>
                <a:schemeClr val="accent5">
                  <a:lumMod val="50000"/>
                </a:schemeClr>
              </a:solidFill>
            </a:endParaRPr>
          </a:p>
          <a:p>
            <a:pPr marL="285750" indent="-285750">
              <a:buFont typeface="Arial" panose="020B0604020202020204" pitchFamily="34" charset="0"/>
              <a:buChar char="•"/>
            </a:pP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解决办法：</a:t>
            </a:r>
            <a:r>
              <a:rPr lang="zh-CN" altLang="en-US" sz="1400" dirty="0">
                <a:solidFill>
                  <a:schemeClr val="accent5">
                    <a:lumMod val="50000"/>
                  </a:schemeClr>
                </a:solidFill>
              </a:rPr>
              <a:t>外部友好干扰节点发送人工噪声</a:t>
            </a:r>
            <a:endParaRPr lang="en-US" altLang="zh-CN" sz="1400" dirty="0">
              <a:solidFill>
                <a:schemeClr val="accent5">
                  <a:lumMod val="50000"/>
                </a:schemeClr>
              </a:solidFill>
            </a:endParaRPr>
          </a:p>
          <a:p>
            <a:pPr marL="285750" indent="-285750">
              <a:buFont typeface="Arial" panose="020B0604020202020204" pitchFamily="34" charset="0"/>
              <a:buChar char="•"/>
            </a:pP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优势：</a:t>
            </a:r>
            <a:r>
              <a:rPr lang="zh-CN" altLang="en-US" sz="1400" dirty="0">
                <a:solidFill>
                  <a:schemeClr val="accent5">
                    <a:lumMod val="50000"/>
                  </a:schemeClr>
                </a:solidFill>
              </a:rPr>
              <a:t>在单天线系统中，在友好干扰节点下产生人工噪声的协作干扰策略可以使单天线获得多天线的优点并提高系统的物理层安全性；</a:t>
            </a:r>
            <a:endParaRPr lang="en-US" altLang="zh-CN" sz="1400" dirty="0">
              <a:solidFill>
                <a:schemeClr val="accent5">
                  <a:lumMod val="50000"/>
                </a:schemeClr>
              </a:solidFill>
            </a:endParaRPr>
          </a:p>
        </p:txBody>
      </p:sp>
      <p:pic>
        <p:nvPicPr>
          <p:cNvPr id="9" name="图片 8"/>
          <p:cNvPicPr>
            <a:picLocks noChangeAspect="1"/>
          </p:cNvPicPr>
          <p:nvPr/>
        </p:nvPicPr>
        <p:blipFill>
          <a:blip r:embed="rId1"/>
          <a:stretch>
            <a:fillRect/>
          </a:stretch>
        </p:blipFill>
        <p:spPr>
          <a:xfrm>
            <a:off x="4823657" y="2430455"/>
            <a:ext cx="3092673" cy="1880388"/>
          </a:xfrm>
          <a:prstGeom prst="rect">
            <a:avLst/>
          </a:prstGeom>
        </p:spPr>
      </p:pic>
      <p:sp>
        <p:nvSpPr>
          <p:cNvPr id="13" name="Rectangle 4"/>
          <p:cNvSpPr>
            <a:spLocks noChangeArrowheads="1"/>
          </p:cNvSpPr>
          <p:nvPr/>
        </p:nvSpPr>
        <p:spPr bwMode="auto">
          <a:xfrm>
            <a:off x="3639605" y="462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3639605" y="4629441"/>
          <a:ext cx="4276725" cy="266700"/>
        </p:xfrm>
        <a:graphic>
          <a:graphicData uri="http://schemas.openxmlformats.org/presentationml/2006/ole">
            <mc:AlternateContent xmlns:mc="http://schemas.openxmlformats.org/markup-compatibility/2006">
              <mc:Choice xmlns:v="urn:schemas-microsoft-com:vml" Requires="v">
                <p:oleObj spid="_x0000_s14493" name="Equation" r:id="rId2" imgW="4279900" imgH="266700" progId="Equation.DSMT4">
                  <p:embed/>
                </p:oleObj>
              </mc:Choice>
              <mc:Fallback>
                <p:oleObj name="Equation" r:id="rId2" imgW="4279900" imgH="2667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605" y="4629441"/>
                        <a:ext cx="4276725"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8"/>
          <p:cNvSpPr>
            <a:spLocks noChangeArrowheads="1"/>
          </p:cNvSpPr>
          <p:nvPr/>
        </p:nvSpPr>
        <p:spPr bwMode="auto">
          <a:xfrm>
            <a:off x="3639605" y="49564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9" name="对象 18"/>
          <p:cNvGraphicFramePr>
            <a:graphicFrameLocks noChangeAspect="1"/>
          </p:cNvGraphicFramePr>
          <p:nvPr/>
        </p:nvGraphicFramePr>
        <p:xfrm>
          <a:off x="3639605" y="4956430"/>
          <a:ext cx="4343400" cy="266700"/>
        </p:xfrm>
        <a:graphic>
          <a:graphicData uri="http://schemas.openxmlformats.org/presentationml/2006/ole">
            <mc:AlternateContent xmlns:mc="http://schemas.openxmlformats.org/markup-compatibility/2006">
              <mc:Choice xmlns:v="urn:schemas-microsoft-com:vml" Requires="v">
                <p:oleObj spid="_x0000_s14494" name="Equation" r:id="rId4" imgW="4343400" imgH="266700" progId="Equation.DSMT4">
                  <p:embed/>
                </p:oleObj>
              </mc:Choice>
              <mc:Fallback>
                <p:oleObj name="Equation" r:id="rId4" imgW="4343400" imgH="2667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9605" y="4956430"/>
                        <a:ext cx="43434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10"/>
          <p:cNvSpPr>
            <a:spLocks noChangeArrowheads="1"/>
          </p:cNvSpPr>
          <p:nvPr/>
        </p:nvSpPr>
        <p:spPr bwMode="auto">
          <a:xfrm>
            <a:off x="4474028" y="47520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4"/>
          <p:cNvSpPr>
            <a:spLocks noChangeArrowheads="1"/>
          </p:cNvSpPr>
          <p:nvPr/>
        </p:nvSpPr>
        <p:spPr bwMode="auto">
          <a:xfrm>
            <a:off x="3639605" y="5411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4" name="对象 23"/>
          <p:cNvGraphicFramePr>
            <a:graphicFrameLocks noChangeAspect="1"/>
          </p:cNvGraphicFramePr>
          <p:nvPr/>
        </p:nvGraphicFramePr>
        <p:xfrm>
          <a:off x="4152452" y="5656514"/>
          <a:ext cx="3698875" cy="1112838"/>
        </p:xfrm>
        <a:graphic>
          <a:graphicData uri="http://schemas.openxmlformats.org/presentationml/2006/ole">
            <mc:AlternateContent xmlns:mc="http://schemas.openxmlformats.org/markup-compatibility/2006">
              <mc:Choice xmlns:v="urn:schemas-microsoft-com:vml" Requires="v">
                <p:oleObj spid="_x0000_s14495" name="Equation" r:id="rId6" imgW="88696800" imgH="26822400" progId="Equation.DSMT4">
                  <p:embed/>
                </p:oleObj>
              </mc:Choice>
              <mc:Fallback>
                <p:oleObj name="Equation" r:id="rId6" imgW="88696800" imgH="26822400" progId="Equation.DSMT4">
                  <p:embed/>
                  <p:pic>
                    <p:nvPicPr>
                      <p:cNvPr id="0" name="Object 13"/>
                      <p:cNvPicPr>
                        <a:picLocks noChangeAspect="1" noChangeArrowheads="1"/>
                      </p:cNvPicPr>
                      <p:nvPr/>
                    </p:nvPicPr>
                    <p:blipFill>
                      <a:blip r:embed="rId7"/>
                      <a:srcRect/>
                      <a:stretch>
                        <a:fillRect/>
                      </a:stretch>
                    </p:blipFill>
                    <p:spPr bwMode="auto">
                      <a:xfrm>
                        <a:off x="4152452" y="5656514"/>
                        <a:ext cx="3698875" cy="1112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文本框 24"/>
          <p:cNvSpPr txBox="1"/>
          <p:nvPr/>
        </p:nvSpPr>
        <p:spPr>
          <a:xfrm>
            <a:off x="8090161" y="1950894"/>
            <a:ext cx="3979069" cy="4570482"/>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2000" b="1" dirty="0"/>
              <a:t>优化问题</a:t>
            </a:r>
            <a:endParaRPr lang="en-US" altLang="zh-CN" sz="2000" b="1" dirty="0"/>
          </a:p>
          <a:p>
            <a:endParaRPr lang="en-US" altLang="zh-CN" sz="1400" dirty="0"/>
          </a:p>
          <a:p>
            <a:endParaRPr lang="en-US" altLang="zh-CN" sz="1400" dirty="0"/>
          </a:p>
          <a:p>
            <a:endParaRPr lang="en-US" altLang="zh-CN" sz="1400" dirty="0"/>
          </a:p>
          <a:p>
            <a:r>
              <a:rPr lang="zh-CN" altLang="en-US" sz="1400" dirty="0">
                <a:solidFill>
                  <a:schemeClr val="accent5">
                    <a:lumMod val="50000"/>
                  </a:schemeClr>
                </a:solidFill>
              </a:rPr>
              <a:t>其中</a:t>
            </a:r>
            <a:r>
              <a:rPr lang="en-US" altLang="zh-CN" sz="1400" dirty="0">
                <a:solidFill>
                  <a:schemeClr val="accent5">
                    <a:lumMod val="50000"/>
                  </a:schemeClr>
                </a:solidFill>
              </a:rPr>
              <a:t>:</a:t>
            </a:r>
            <a:endParaRPr lang="en-US" altLang="zh-CN" sz="1400" dirty="0">
              <a:solidFill>
                <a:schemeClr val="accent5">
                  <a:lumMod val="50000"/>
                </a:schemeClr>
              </a:solidFill>
            </a:endParaRP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p:txBody>
      </p:sp>
      <p:sp>
        <p:nvSpPr>
          <p:cNvPr id="27" name="Rectangle 22"/>
          <p:cNvSpPr>
            <a:spLocks noChangeArrowheads="1"/>
          </p:cNvSpPr>
          <p:nvPr/>
        </p:nvSpPr>
        <p:spPr bwMode="auto">
          <a:xfrm>
            <a:off x="8599714" y="23623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8" name="对象 27"/>
          <p:cNvGraphicFramePr>
            <a:graphicFrameLocks noChangeAspect="1"/>
          </p:cNvGraphicFramePr>
          <p:nvPr/>
        </p:nvGraphicFramePr>
        <p:xfrm>
          <a:off x="8938379" y="2503742"/>
          <a:ext cx="1343025" cy="504825"/>
        </p:xfrm>
        <a:graphic>
          <a:graphicData uri="http://schemas.openxmlformats.org/presentationml/2006/ole">
            <mc:AlternateContent xmlns:mc="http://schemas.openxmlformats.org/markup-compatibility/2006">
              <mc:Choice xmlns:v="urn:schemas-microsoft-com:vml" Requires="v">
                <p:oleObj spid="_x0000_s14496" name="Equation" r:id="rId8" imgW="1346200" imgH="508000" progId="Equation.DSMT4">
                  <p:embed/>
                </p:oleObj>
              </mc:Choice>
              <mc:Fallback>
                <p:oleObj name="Equation" r:id="rId8" imgW="1346200" imgH="508000" progId="Equation.DSMT4">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38379" y="2503742"/>
                        <a:ext cx="134302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Rectangle 24"/>
          <p:cNvSpPr>
            <a:spLocks noChangeArrowheads="1"/>
          </p:cNvSpPr>
          <p:nvPr/>
        </p:nvSpPr>
        <p:spPr bwMode="auto">
          <a:xfrm flipV="1">
            <a:off x="9343997" y="2798945"/>
            <a:ext cx="108310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0" name="对象 29"/>
          <p:cNvGraphicFramePr>
            <a:graphicFrameLocks noChangeAspect="1"/>
          </p:cNvGraphicFramePr>
          <p:nvPr/>
        </p:nvGraphicFramePr>
        <p:xfrm>
          <a:off x="8132281" y="3342102"/>
          <a:ext cx="3771933" cy="2497037"/>
        </p:xfrm>
        <a:graphic>
          <a:graphicData uri="http://schemas.openxmlformats.org/presentationml/2006/ole">
            <mc:AlternateContent xmlns:mc="http://schemas.openxmlformats.org/markup-compatibility/2006">
              <mc:Choice xmlns:v="urn:schemas-microsoft-com:vml" Requires="v">
                <p:oleObj spid="_x0000_s14497" name="Equation" r:id="rId10" imgW="4089400" imgH="2705100" progId="Equation.DSMT4">
                  <p:embed/>
                </p:oleObj>
              </mc:Choice>
              <mc:Fallback>
                <p:oleObj name="Equation" r:id="rId10" imgW="4089400" imgH="2705100" progId="Equation.DSMT4">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2281" y="3342102"/>
                        <a:ext cx="3771933" cy="2497037"/>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50850" y="203835"/>
            <a:ext cx="5565775" cy="6781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u"/>
            </a:pP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代表作一：通信物理层安全</a:t>
            </a:r>
            <a:endPar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endParaRPr>
          </a:p>
        </p:txBody>
      </p:sp>
      <p:sp>
        <p:nvSpPr>
          <p:cNvPr id="3" name="文本框 2"/>
          <p:cNvSpPr txBox="1"/>
          <p:nvPr/>
        </p:nvSpPr>
        <p:spPr>
          <a:xfrm>
            <a:off x="906441" y="956097"/>
            <a:ext cx="10708616" cy="461665"/>
          </a:xfrm>
          <a:prstGeom prst="rect">
            <a:avLst/>
          </a:prstGeom>
          <a:solidFill>
            <a:schemeClr val="bg1">
              <a:lumMod val="85000"/>
            </a:schemeClr>
          </a:solidFill>
          <a:ln>
            <a:solidFill>
              <a:srgbClr val="FF0000"/>
            </a:solidFill>
          </a:ln>
        </p:spPr>
        <p:txBody>
          <a:bodyPr wrap="square" rtlCol="0">
            <a:spAutoFit/>
          </a:bodyPr>
          <a:lstStyle/>
          <a:p>
            <a:r>
              <a:rPr lang="en-US" altLang="zh-CN" sz="2400" b="1" dirty="0">
                <a:solidFill>
                  <a:srgbClr val="254E8B"/>
                </a:solidFill>
                <a:latin typeface="Times New Roman" panose="02020603050405020304" pitchFamily="18" charset="0"/>
                <a:cs typeface="Times New Roman" panose="02020603050405020304" pitchFamily="18" charset="0"/>
              </a:rPr>
              <a:t>Artificial noise–aided secure communication in a bidirectional relaying network</a:t>
            </a:r>
            <a:endParaRPr lang="zh-CN" altLang="en-US" sz="2400" b="1" dirty="0">
              <a:solidFill>
                <a:srgbClr val="254E8B"/>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3114675" y="1375828"/>
            <a:ext cx="5324475" cy="369332"/>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cs typeface="Times New Roman" panose="02020603050405020304" pitchFamily="18" charset="0"/>
              </a:rPr>
              <a:t>An Li </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Yizhu</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Xu</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YuhaoWang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Lihua</a:t>
            </a:r>
            <a:r>
              <a:rPr lang="en-US" altLang="zh-CN" b="1" dirty="0">
                <a:latin typeface="Times New Roman" panose="02020603050405020304" pitchFamily="18" charset="0"/>
                <a:cs typeface="Times New Roman" panose="02020603050405020304" pitchFamily="18" charset="0"/>
              </a:rPr>
              <a:t> Sun</a:t>
            </a:r>
            <a:endParaRPr lang="zh-CN" altLang="en-US" b="1" dirty="0">
              <a:latin typeface="Times New Roman" panose="02020603050405020304" pitchFamily="18" charset="0"/>
              <a:cs typeface="Times New Roman" panose="02020603050405020304" pitchFamily="18" charset="0"/>
            </a:endParaRPr>
          </a:p>
        </p:txBody>
      </p:sp>
      <p:sp>
        <p:nvSpPr>
          <p:cNvPr id="5" name="直接连接符 114"/>
          <p:cNvSpPr>
            <a:spLocks noChangeShapeType="1"/>
          </p:cNvSpPr>
          <p:nvPr/>
        </p:nvSpPr>
        <p:spPr bwMode="auto">
          <a:xfrm flipV="1">
            <a:off x="0" y="1817154"/>
            <a:ext cx="12192000" cy="39746"/>
          </a:xfrm>
          <a:prstGeom prst="line">
            <a:avLst/>
          </a:prstGeom>
          <a:noFill/>
          <a:ln w="28575" cap="flat" cmpd="sng">
            <a:solidFill>
              <a:srgbClr val="3399FF"/>
            </a:solidFill>
            <a:bevel/>
          </a:ln>
          <a:extLst>
            <a:ext uri="{909E8E84-426E-40DD-AFC4-6F175D3DCCD1}">
              <a14:hiddenFill xmlns:a14="http://schemas.microsoft.com/office/drawing/2010/main">
                <a:noFill/>
              </a14:hiddenFill>
            </a:ext>
          </a:extLst>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endParaRPr lang="zh-CN" altLang="en-US" b="1" cap="all">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129347" y="1878496"/>
            <a:ext cx="8309804" cy="4978286"/>
          </a:xfrm>
          <a:prstGeom prst="rect">
            <a:avLst/>
          </a:prstGeom>
          <a:solidFill>
            <a:schemeClr val="bg1">
              <a:lumMod val="85000"/>
            </a:schemeClr>
          </a:solidFill>
          <a:ln>
            <a:solidFill>
              <a:srgbClr val="00B0F0"/>
            </a:solidFill>
            <a:prstDash val="dash"/>
          </a:ln>
        </p:spPr>
        <p:txBody>
          <a:bodyPr wrap="square" rtlCol="0">
            <a:spAutoFit/>
          </a:bodyPr>
          <a:lstStyle/>
          <a:p>
            <a:pPr marL="285750" indent="-285750">
              <a:buFont typeface="Wingdings" panose="05000000000000000000" pitchFamily="2" charset="2"/>
              <a:buChar char="u"/>
            </a:pPr>
            <a:r>
              <a:rPr lang="zh-CN" altLang="en-US" sz="2000" b="1" dirty="0"/>
              <a:t>仿真结果</a:t>
            </a:r>
            <a:endParaRPr lang="en-US" altLang="zh-CN" sz="2000" b="1" dirty="0"/>
          </a:p>
          <a:p>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140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p:txBody>
      </p:sp>
      <p:pic>
        <p:nvPicPr>
          <p:cNvPr id="7" name="图片 6"/>
          <p:cNvPicPr>
            <a:picLocks noChangeAspect="1"/>
          </p:cNvPicPr>
          <p:nvPr/>
        </p:nvPicPr>
        <p:blipFill>
          <a:blip r:embed="rId1"/>
          <a:stretch>
            <a:fillRect/>
          </a:stretch>
        </p:blipFill>
        <p:spPr>
          <a:xfrm>
            <a:off x="285562" y="2254172"/>
            <a:ext cx="2625021" cy="2052543"/>
          </a:xfrm>
          <a:prstGeom prst="rect">
            <a:avLst/>
          </a:prstGeom>
        </p:spPr>
      </p:pic>
      <p:pic>
        <p:nvPicPr>
          <p:cNvPr id="8" name="图片 7"/>
          <p:cNvPicPr>
            <a:picLocks noChangeAspect="1"/>
          </p:cNvPicPr>
          <p:nvPr/>
        </p:nvPicPr>
        <p:blipFill>
          <a:blip r:embed="rId2"/>
          <a:stretch>
            <a:fillRect/>
          </a:stretch>
        </p:blipFill>
        <p:spPr>
          <a:xfrm>
            <a:off x="3066799" y="2254172"/>
            <a:ext cx="2609104" cy="2037992"/>
          </a:xfrm>
          <a:prstGeom prst="rect">
            <a:avLst/>
          </a:prstGeom>
        </p:spPr>
      </p:pic>
      <p:pic>
        <p:nvPicPr>
          <p:cNvPr id="9" name="图片 8"/>
          <p:cNvPicPr>
            <a:picLocks noChangeAspect="1"/>
          </p:cNvPicPr>
          <p:nvPr/>
        </p:nvPicPr>
        <p:blipFill>
          <a:blip r:embed="rId3"/>
          <a:stretch>
            <a:fillRect/>
          </a:stretch>
        </p:blipFill>
        <p:spPr>
          <a:xfrm>
            <a:off x="5832119" y="2250082"/>
            <a:ext cx="2592944" cy="2056633"/>
          </a:xfrm>
          <a:prstGeom prst="rect">
            <a:avLst/>
          </a:prstGeom>
        </p:spPr>
      </p:pic>
      <p:pic>
        <p:nvPicPr>
          <p:cNvPr id="10" name="图片 9"/>
          <p:cNvPicPr>
            <a:picLocks noChangeAspect="1"/>
          </p:cNvPicPr>
          <p:nvPr/>
        </p:nvPicPr>
        <p:blipFill>
          <a:blip r:embed="rId4"/>
          <a:stretch>
            <a:fillRect/>
          </a:stretch>
        </p:blipFill>
        <p:spPr>
          <a:xfrm>
            <a:off x="267257" y="4568325"/>
            <a:ext cx="2559858" cy="2022889"/>
          </a:xfrm>
          <a:prstGeom prst="rect">
            <a:avLst/>
          </a:prstGeom>
        </p:spPr>
      </p:pic>
      <p:pic>
        <p:nvPicPr>
          <p:cNvPr id="11" name="图片 10"/>
          <p:cNvPicPr>
            <a:picLocks noChangeAspect="1"/>
          </p:cNvPicPr>
          <p:nvPr/>
        </p:nvPicPr>
        <p:blipFill>
          <a:blip r:embed="rId5"/>
          <a:stretch>
            <a:fillRect/>
          </a:stretch>
        </p:blipFill>
        <p:spPr>
          <a:xfrm>
            <a:off x="3056002" y="4611517"/>
            <a:ext cx="2578994" cy="2021061"/>
          </a:xfrm>
          <a:prstGeom prst="rect">
            <a:avLst/>
          </a:prstGeom>
        </p:spPr>
      </p:pic>
      <p:pic>
        <p:nvPicPr>
          <p:cNvPr id="12" name="图片 11"/>
          <p:cNvPicPr>
            <a:picLocks noChangeAspect="1"/>
          </p:cNvPicPr>
          <p:nvPr/>
        </p:nvPicPr>
        <p:blipFill>
          <a:blip r:embed="rId6"/>
          <a:stretch>
            <a:fillRect/>
          </a:stretch>
        </p:blipFill>
        <p:spPr>
          <a:xfrm>
            <a:off x="5807059" y="4611518"/>
            <a:ext cx="2564090" cy="2043368"/>
          </a:xfrm>
          <a:prstGeom prst="rect">
            <a:avLst/>
          </a:prstGeom>
        </p:spPr>
      </p:pic>
      <p:sp>
        <p:nvSpPr>
          <p:cNvPr id="13" name="文本框 12"/>
          <p:cNvSpPr txBox="1"/>
          <p:nvPr/>
        </p:nvSpPr>
        <p:spPr>
          <a:xfrm>
            <a:off x="8638192" y="1851992"/>
            <a:ext cx="3325208" cy="4124206"/>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2000" b="1" dirty="0"/>
              <a:t>结论</a:t>
            </a:r>
            <a:endParaRPr lang="en-US" altLang="zh-CN" sz="2000" b="1" dirty="0"/>
          </a:p>
          <a:p>
            <a:pPr marL="285750" indent="-285750">
              <a:buFont typeface="Wingdings" panose="05000000000000000000" pitchFamily="2" charset="2"/>
              <a:buChar char="Ø"/>
            </a:pPr>
            <a:endParaRPr lang="en-US" altLang="zh-CN" b="1"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latin typeface="Times New Roman" panose="02020603050405020304" pitchFamily="18" charset="0"/>
                <a:cs typeface="Times New Roman" panose="02020603050405020304" pitchFamily="18" charset="0"/>
              </a:rPr>
              <a:t>提出了一种</a:t>
            </a:r>
            <a:r>
              <a:rPr lang="en-US" altLang="zh-CN" dirty="0">
                <a:solidFill>
                  <a:schemeClr val="accent5">
                    <a:lumMod val="50000"/>
                  </a:schemeClr>
                </a:solidFill>
                <a:latin typeface="Times New Roman" panose="02020603050405020304" pitchFamily="18" charset="0"/>
                <a:cs typeface="Times New Roman" panose="02020603050405020304" pitchFamily="18" charset="0"/>
              </a:rPr>
              <a:t>AN</a:t>
            </a:r>
            <a:r>
              <a:rPr lang="zh-CN" altLang="en-US" dirty="0">
                <a:solidFill>
                  <a:schemeClr val="accent5">
                    <a:lumMod val="50000"/>
                  </a:schemeClr>
                </a:solidFill>
                <a:latin typeface="Times New Roman" panose="02020603050405020304" pitchFamily="18" charset="0"/>
                <a:cs typeface="Times New Roman" panose="02020603050405020304" pitchFamily="18" charset="0"/>
              </a:rPr>
              <a:t>辅助干扰以提高系统保密性的策略；</a:t>
            </a:r>
            <a:endParaRPr lang="en-US" altLang="zh-CN" dirty="0">
              <a:solidFill>
                <a:schemeClr val="accent5">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latin typeface="Times New Roman" panose="02020603050405020304" pitchFamily="18" charset="0"/>
                <a:cs typeface="Times New Roman" panose="02020603050405020304" pitchFamily="18" charset="0"/>
              </a:rPr>
              <a:t>制定和分析与功率分配有关的非线性约束优化问题，最大化可实现的保密和速率</a:t>
            </a:r>
            <a:r>
              <a:rPr lang="zh-CN" altLang="en-US" dirty="0">
                <a:solidFill>
                  <a:schemeClr val="accent5">
                    <a:lumMod val="50000"/>
                  </a:schemeClr>
                </a:solidFill>
              </a:rPr>
              <a:t>；</a:t>
            </a:r>
            <a:endParaRPr lang="en-US" altLang="zh-CN" dirty="0">
              <a:solidFill>
                <a:schemeClr val="accent5">
                  <a:lumMod val="50000"/>
                </a:schemeClr>
              </a:solidFill>
            </a:endParaRPr>
          </a:p>
          <a:p>
            <a:pPr marL="285750" indent="-285750">
              <a:buFont typeface="Wingdings" panose="05000000000000000000" pitchFamily="2" charset="2"/>
              <a:buChar char="Ø"/>
            </a:pPr>
            <a:endParaRPr lang="en-US" altLang="zh-CN"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latin typeface="Times New Roman" panose="02020603050405020304" pitchFamily="18" charset="0"/>
                <a:cs typeface="Times New Roman" panose="02020603050405020304" pitchFamily="18" charset="0"/>
              </a:rPr>
              <a:t>仿真结果表明，提出的</a:t>
            </a:r>
            <a:r>
              <a:rPr lang="en-US" altLang="zh-CN" dirty="0">
                <a:solidFill>
                  <a:schemeClr val="accent5">
                    <a:lumMod val="50000"/>
                  </a:schemeClr>
                </a:solidFill>
                <a:latin typeface="Times New Roman" panose="02020603050405020304" pitchFamily="18" charset="0"/>
                <a:cs typeface="Times New Roman" panose="02020603050405020304" pitchFamily="18" charset="0"/>
              </a:rPr>
              <a:t>AN</a:t>
            </a:r>
            <a:r>
              <a:rPr lang="zh-CN" altLang="en-US" dirty="0">
                <a:solidFill>
                  <a:schemeClr val="accent5">
                    <a:lumMod val="50000"/>
                  </a:schemeClr>
                </a:solidFill>
                <a:latin typeface="Times New Roman" panose="02020603050405020304" pitchFamily="18" charset="0"/>
                <a:cs typeface="Times New Roman" panose="02020603050405020304" pitchFamily="18" charset="0"/>
              </a:rPr>
              <a:t>辅助策略性能明显优于</a:t>
            </a:r>
            <a:r>
              <a:rPr lang="en-US" altLang="zh-CN" dirty="0">
                <a:solidFill>
                  <a:schemeClr val="accent5">
                    <a:lumMod val="50000"/>
                  </a:schemeClr>
                </a:solidFill>
                <a:latin typeface="Times New Roman" panose="02020603050405020304" pitchFamily="18" charset="0"/>
                <a:cs typeface="Times New Roman" panose="02020603050405020304" pitchFamily="18" charset="0"/>
              </a:rPr>
              <a:t>NAN</a:t>
            </a:r>
            <a:r>
              <a:rPr lang="zh-CN" altLang="en-US" dirty="0">
                <a:solidFill>
                  <a:schemeClr val="accent5">
                    <a:lumMod val="50000"/>
                  </a:schemeClr>
                </a:solidFill>
                <a:latin typeface="Times New Roman" panose="02020603050405020304" pitchFamily="18" charset="0"/>
                <a:cs typeface="Times New Roman" panose="02020603050405020304" pitchFamily="18" charset="0"/>
              </a:rPr>
              <a:t>策略</a:t>
            </a:r>
            <a:r>
              <a:rPr lang="zh-CN" altLang="en-US" dirty="0">
                <a:solidFill>
                  <a:schemeClr val="accent5">
                    <a:lumMod val="50000"/>
                  </a:schemeClr>
                </a:solidFill>
              </a:rPr>
              <a:t>；</a:t>
            </a:r>
            <a:endParaRPr lang="en-US" altLang="zh-CN" dirty="0">
              <a:solidFill>
                <a:schemeClr val="accent5">
                  <a:lumMod val="50000"/>
                </a:schemeClr>
              </a:solidFill>
            </a:endParaRPr>
          </a:p>
          <a:p>
            <a:pPr marL="285750" indent="-285750">
              <a:buFont typeface="Wingdings" panose="05000000000000000000" pitchFamily="2" charset="2"/>
              <a:buChar char="Ø"/>
            </a:pPr>
            <a:endParaRPr lang="en-US" altLang="zh-CN"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1050" dirty="0"/>
          </a:p>
          <a:p>
            <a:endParaRPr lang="en-US" altLang="zh-CN" sz="1050" dirty="0"/>
          </a:p>
        </p:txBody>
      </p:sp>
      <p:sp>
        <p:nvSpPr>
          <p:cNvPr id="14" name="文本框 13"/>
          <p:cNvSpPr txBox="1"/>
          <p:nvPr/>
        </p:nvSpPr>
        <p:spPr>
          <a:xfrm>
            <a:off x="395271" y="4328311"/>
            <a:ext cx="2459659" cy="261610"/>
          </a:xfrm>
          <a:prstGeom prst="rect">
            <a:avLst/>
          </a:prstGeom>
          <a:noFill/>
        </p:spPr>
        <p:txBody>
          <a:bodyPr wrap="square" rtlCol="0">
            <a:spAutoFit/>
          </a:bodyPr>
          <a:lstStyle/>
          <a:p>
            <a:r>
              <a:rPr lang="zh-CN" altLang="en-US" sz="1100" dirty="0"/>
              <a:t>图</a:t>
            </a:r>
            <a:r>
              <a:rPr lang="en-US" altLang="zh-CN" sz="1100" dirty="0"/>
              <a:t>1 </a:t>
            </a:r>
            <a:r>
              <a:rPr lang="zh-CN" altLang="en-US" sz="1100" dirty="0"/>
              <a:t>窃听节点位置与安全速率的关系</a:t>
            </a:r>
            <a:endParaRPr lang="zh-CN" altLang="en-US" sz="1100" dirty="0"/>
          </a:p>
        </p:txBody>
      </p:sp>
      <p:sp>
        <p:nvSpPr>
          <p:cNvPr id="15" name="文本框 14"/>
          <p:cNvSpPr txBox="1"/>
          <p:nvPr/>
        </p:nvSpPr>
        <p:spPr>
          <a:xfrm>
            <a:off x="3216244" y="4320278"/>
            <a:ext cx="2459659" cy="261610"/>
          </a:xfrm>
          <a:prstGeom prst="rect">
            <a:avLst/>
          </a:prstGeom>
          <a:noFill/>
        </p:spPr>
        <p:txBody>
          <a:bodyPr wrap="square" rtlCol="0">
            <a:spAutoFit/>
          </a:bodyPr>
          <a:lstStyle/>
          <a:p>
            <a:r>
              <a:rPr lang="zh-CN" altLang="en-US" sz="1100" dirty="0"/>
              <a:t>图</a:t>
            </a:r>
            <a:r>
              <a:rPr lang="en-US" altLang="zh-CN" sz="1100" dirty="0"/>
              <a:t>2 </a:t>
            </a:r>
            <a:r>
              <a:rPr lang="zh-CN" altLang="en-US" sz="1100" dirty="0"/>
              <a:t>窃听节点位置与功率分配的关系</a:t>
            </a:r>
            <a:endParaRPr lang="zh-CN" altLang="en-US" sz="1100" dirty="0"/>
          </a:p>
        </p:txBody>
      </p:sp>
      <p:sp>
        <p:nvSpPr>
          <p:cNvPr id="16" name="文本框 15"/>
          <p:cNvSpPr txBox="1"/>
          <p:nvPr/>
        </p:nvSpPr>
        <p:spPr>
          <a:xfrm>
            <a:off x="6016354" y="4349907"/>
            <a:ext cx="2459659" cy="261610"/>
          </a:xfrm>
          <a:prstGeom prst="rect">
            <a:avLst/>
          </a:prstGeom>
          <a:noFill/>
        </p:spPr>
        <p:txBody>
          <a:bodyPr wrap="square" rtlCol="0">
            <a:spAutoFit/>
          </a:bodyPr>
          <a:lstStyle/>
          <a:p>
            <a:r>
              <a:rPr lang="zh-CN" altLang="en-US" sz="1100" dirty="0"/>
              <a:t>图</a:t>
            </a:r>
            <a:r>
              <a:rPr lang="en-US" altLang="zh-CN" sz="1100" dirty="0"/>
              <a:t>3 </a:t>
            </a:r>
            <a:r>
              <a:rPr lang="zh-CN" altLang="en-US" sz="1100" dirty="0"/>
              <a:t>中继位置与安全速率的关系</a:t>
            </a:r>
            <a:endParaRPr lang="zh-CN" altLang="en-US" sz="1100" dirty="0"/>
          </a:p>
        </p:txBody>
      </p:sp>
      <p:sp>
        <p:nvSpPr>
          <p:cNvPr id="17" name="文本框 16"/>
          <p:cNvSpPr txBox="1"/>
          <p:nvPr/>
        </p:nvSpPr>
        <p:spPr>
          <a:xfrm>
            <a:off x="267257" y="6603609"/>
            <a:ext cx="2459659" cy="261610"/>
          </a:xfrm>
          <a:prstGeom prst="rect">
            <a:avLst/>
          </a:prstGeom>
          <a:noFill/>
        </p:spPr>
        <p:txBody>
          <a:bodyPr wrap="square" rtlCol="0">
            <a:spAutoFit/>
          </a:bodyPr>
          <a:lstStyle/>
          <a:p>
            <a:r>
              <a:rPr lang="zh-CN" altLang="en-US" sz="1100" dirty="0"/>
              <a:t>图</a:t>
            </a:r>
            <a:r>
              <a:rPr lang="en-US" altLang="zh-CN" sz="1100" dirty="0"/>
              <a:t>4 </a:t>
            </a:r>
            <a:r>
              <a:rPr lang="zh-CN" altLang="en-US" sz="1100" dirty="0"/>
              <a:t>中继位置与功率分配的关系</a:t>
            </a:r>
            <a:endParaRPr lang="zh-CN" altLang="en-US" sz="1100" dirty="0"/>
          </a:p>
        </p:txBody>
      </p:sp>
      <p:sp>
        <p:nvSpPr>
          <p:cNvPr id="18" name="文本框 17"/>
          <p:cNvSpPr txBox="1"/>
          <p:nvPr/>
        </p:nvSpPr>
        <p:spPr>
          <a:xfrm>
            <a:off x="3141521" y="6638364"/>
            <a:ext cx="2459659" cy="261610"/>
          </a:xfrm>
          <a:prstGeom prst="rect">
            <a:avLst/>
          </a:prstGeom>
          <a:noFill/>
        </p:spPr>
        <p:txBody>
          <a:bodyPr wrap="square" rtlCol="0">
            <a:spAutoFit/>
          </a:bodyPr>
          <a:lstStyle/>
          <a:p>
            <a:r>
              <a:rPr lang="zh-CN" altLang="en-US" sz="1100" dirty="0"/>
              <a:t>图</a:t>
            </a:r>
            <a:r>
              <a:rPr lang="en-US" altLang="zh-CN" sz="1100" dirty="0"/>
              <a:t>5  </a:t>
            </a:r>
            <a:r>
              <a:rPr lang="zh-CN" altLang="en-US" sz="1100" dirty="0"/>
              <a:t>传输功率与安全速率的关系</a:t>
            </a:r>
            <a:endParaRPr lang="zh-CN" altLang="en-US" sz="1100" dirty="0"/>
          </a:p>
        </p:txBody>
      </p:sp>
      <p:sp>
        <p:nvSpPr>
          <p:cNvPr id="19" name="文本框 18"/>
          <p:cNvSpPr txBox="1"/>
          <p:nvPr/>
        </p:nvSpPr>
        <p:spPr>
          <a:xfrm>
            <a:off x="6016354" y="6625029"/>
            <a:ext cx="2459659" cy="261610"/>
          </a:xfrm>
          <a:prstGeom prst="rect">
            <a:avLst/>
          </a:prstGeom>
          <a:noFill/>
        </p:spPr>
        <p:txBody>
          <a:bodyPr wrap="square" rtlCol="0">
            <a:spAutoFit/>
          </a:bodyPr>
          <a:lstStyle/>
          <a:p>
            <a:r>
              <a:rPr lang="zh-CN" altLang="en-US" sz="1100" dirty="0"/>
              <a:t>图</a:t>
            </a:r>
            <a:r>
              <a:rPr lang="en-US" altLang="zh-CN" sz="1100" dirty="0"/>
              <a:t>6 </a:t>
            </a:r>
            <a:r>
              <a:rPr lang="zh-CN" altLang="en-US" sz="1100" dirty="0"/>
              <a:t>传输功率与功率分配的关系</a:t>
            </a:r>
            <a:endParaRPr lang="zh-CN" altLang="en-US" sz="11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539346" y="1842390"/>
            <a:ext cx="4953779" cy="5154295"/>
          </a:xfrm>
          <a:prstGeom prst="rect">
            <a:avLst/>
          </a:prstGeom>
          <a:noFill/>
          <a:ln>
            <a:solidFill>
              <a:srgbClr val="00B0F0"/>
            </a:solidFill>
            <a:prstDash val="dash"/>
          </a:ln>
        </p:spPr>
        <p:txBody>
          <a:bodyPr wrap="square" rtlCol="0">
            <a:spAutoFit/>
          </a:bodyPr>
          <a:lstStyle/>
          <a:p>
            <a:pPr marL="285750" indent="-285750">
              <a:buFont typeface="Wingdings" panose="05000000000000000000" pitchFamily="2" charset="2"/>
              <a:buChar char="u"/>
            </a:pPr>
            <a:r>
              <a:rPr lang="zh-CN" altLang="en-US" sz="1900" b="1" dirty="0"/>
              <a:t>系统模型</a:t>
            </a:r>
            <a:endParaRPr lang="en-US" altLang="zh-CN" sz="1900" b="1" dirty="0"/>
          </a:p>
          <a:p>
            <a:endParaRPr lang="en-US" altLang="zh-CN" dirty="0"/>
          </a:p>
          <a:p>
            <a:endParaRPr lang="zh-CN" altLang="en-US" dirty="0"/>
          </a:p>
          <a:p>
            <a:endParaRPr lang="en-US" altLang="zh-CN" dirty="0"/>
          </a:p>
          <a:p>
            <a:endParaRPr lang="en-US" altLang="zh-CN" dirty="0"/>
          </a:p>
          <a:p>
            <a:endParaRPr lang="en-US" altLang="zh-CN" dirty="0"/>
          </a:p>
          <a:p>
            <a:endParaRPr lang="en-US" altLang="zh-CN" sz="1050" dirty="0"/>
          </a:p>
          <a:p>
            <a:endParaRPr lang="en-US" altLang="zh-CN" sz="1400" dirty="0">
              <a:solidFill>
                <a:schemeClr val="accent5">
                  <a:lumMod val="50000"/>
                </a:schemeClr>
              </a:solidFill>
            </a:endParaRPr>
          </a:p>
          <a:p>
            <a:endParaRPr lang="en-US" altLang="zh-CN" sz="1400" dirty="0"/>
          </a:p>
          <a:p>
            <a:endParaRPr lang="en-US" altLang="zh-CN" sz="1050" dirty="0">
              <a:solidFill>
                <a:schemeClr val="accent5">
                  <a:lumMod val="50000"/>
                </a:schemeClr>
              </a:solidFill>
            </a:endParaRPr>
          </a:p>
          <a:p>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UAV</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在每个时隙飞行的最大水平距离：</a:t>
            </a:r>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自由空间路径损耗模型：</a:t>
            </a:r>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信源</a:t>
            </a:r>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s</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的信号发射功率的约束：</a:t>
            </a:r>
            <a:endParaRPr lang="zh-CN" altLang="en-US" sz="14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UAV</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在时间间隔</a:t>
            </a:r>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n</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中的干扰信号功率约束：</a:t>
            </a:r>
            <a:endParaRPr lang="en-US" altLang="zh-CN" sz="1050" dirty="0"/>
          </a:p>
          <a:p>
            <a:endParaRPr lang="en-US" altLang="zh-CN" sz="900" dirty="0"/>
          </a:p>
          <a:p>
            <a:endParaRPr lang="en-US" altLang="zh-CN" sz="900" dirty="0"/>
          </a:p>
          <a:p>
            <a:endParaRPr lang="en-US" altLang="zh-CN" sz="900" dirty="0"/>
          </a:p>
          <a:p>
            <a:endParaRPr lang="en-US" altLang="zh-CN" sz="900" dirty="0"/>
          </a:p>
          <a:p>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N</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个时隙中的平均保密率：</a:t>
            </a:r>
            <a:endParaRPr lang="zh-CN" altLang="en-US" sz="14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14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CN" sz="900" dirty="0"/>
          </a:p>
        </p:txBody>
      </p:sp>
      <p:sp>
        <p:nvSpPr>
          <p:cNvPr id="2" name="Title 1"/>
          <p:cNvSpPr txBox="1"/>
          <p:nvPr/>
        </p:nvSpPr>
        <p:spPr>
          <a:xfrm>
            <a:off x="450850" y="203835"/>
            <a:ext cx="6461125" cy="6781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u"/>
            </a:pP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代表作二：通信物理层安全</a:t>
            </a:r>
            <a:endPar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endParaRPr>
          </a:p>
        </p:txBody>
      </p:sp>
      <p:sp>
        <p:nvSpPr>
          <p:cNvPr id="3" name="文本框 2"/>
          <p:cNvSpPr txBox="1"/>
          <p:nvPr/>
        </p:nvSpPr>
        <p:spPr>
          <a:xfrm>
            <a:off x="293370" y="874395"/>
            <a:ext cx="11810365" cy="460375"/>
          </a:xfrm>
          <a:prstGeom prst="rect">
            <a:avLst/>
          </a:prstGeom>
          <a:solidFill>
            <a:schemeClr val="bg1">
              <a:lumMod val="85000"/>
            </a:schemeClr>
          </a:solidFill>
          <a:ln>
            <a:solidFill>
              <a:srgbClr val="FF0000"/>
            </a:solidFill>
          </a:ln>
        </p:spPr>
        <p:txBody>
          <a:bodyPr wrap="square" rtlCol="0">
            <a:spAutoFit/>
          </a:bodyPr>
          <a:lstStyle/>
          <a:p>
            <a:pPr algn="l"/>
            <a:r>
              <a:rPr lang="zh-CN" altLang="en-US" sz="2400" b="1" dirty="0">
                <a:solidFill>
                  <a:srgbClr val="254E8B"/>
                </a:solidFill>
                <a:latin typeface="Times New Roman" panose="02020603050405020304" pitchFamily="18" charset="0"/>
                <a:cs typeface="Times New Roman" panose="02020603050405020304" pitchFamily="18" charset="0"/>
              </a:rPr>
              <a:t>UAV-Enabled Cooperative Jamming for Improving</a:t>
            </a:r>
            <a:r>
              <a:rPr lang="en-US" altLang="zh-CN" sz="2400" b="1" dirty="0">
                <a:solidFill>
                  <a:srgbClr val="254E8B"/>
                </a:solidFill>
                <a:latin typeface="Times New Roman" panose="02020603050405020304" pitchFamily="18" charset="0"/>
                <a:cs typeface="Times New Roman" panose="02020603050405020304" pitchFamily="18" charset="0"/>
              </a:rPr>
              <a:t> </a:t>
            </a:r>
            <a:r>
              <a:rPr lang="zh-CN" altLang="en-US" sz="2400" b="1" dirty="0">
                <a:solidFill>
                  <a:srgbClr val="254E8B"/>
                </a:solidFill>
                <a:latin typeface="Times New Roman" panose="02020603050405020304" pitchFamily="18" charset="0"/>
                <a:cs typeface="Times New Roman" panose="02020603050405020304" pitchFamily="18" charset="0"/>
              </a:rPr>
              <a:t>Secrecy of Ground Wiretap Channel</a:t>
            </a:r>
            <a:endParaRPr lang="zh-CN" altLang="en-US" sz="2400" b="1" dirty="0">
              <a:solidFill>
                <a:srgbClr val="254E8B"/>
              </a:solidFill>
              <a:latin typeface="Times New Roman" panose="02020603050405020304" pitchFamily="18" charset="0"/>
              <a:cs typeface="Times New Roman" panose="02020603050405020304" pitchFamily="18" charset="0"/>
            </a:endParaRPr>
          </a:p>
        </p:txBody>
      </p:sp>
      <p:sp>
        <p:nvSpPr>
          <p:cNvPr id="5" name="直接连接符 114"/>
          <p:cNvSpPr>
            <a:spLocks noChangeShapeType="1"/>
          </p:cNvSpPr>
          <p:nvPr/>
        </p:nvSpPr>
        <p:spPr bwMode="auto">
          <a:xfrm flipV="1">
            <a:off x="0" y="1704408"/>
            <a:ext cx="12192000" cy="39746"/>
          </a:xfrm>
          <a:prstGeom prst="line">
            <a:avLst/>
          </a:prstGeom>
          <a:noFill/>
          <a:ln w="28575" cap="flat" cmpd="sng">
            <a:solidFill>
              <a:srgbClr val="3399FF"/>
            </a:solidFill>
            <a:bevel/>
          </a:ln>
          <a:extLst>
            <a:ext uri="{909E8E84-426E-40DD-AFC4-6F175D3DCCD1}">
              <a14:hiddenFill xmlns:a14="http://schemas.microsoft.com/office/drawing/2010/main">
                <a:noFill/>
              </a14:hiddenFill>
            </a:ext>
          </a:extLst>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endParaRPr lang="zh-CN" altLang="en-US" b="1" cap="all">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nvSpPr>
        <p:spPr>
          <a:xfrm>
            <a:off x="97972" y="1890504"/>
            <a:ext cx="3334498" cy="5200650"/>
          </a:xfrm>
          <a:prstGeom prst="rect">
            <a:avLst/>
          </a:prstGeom>
          <a:noFill/>
          <a:ln w="12700">
            <a:solidFill>
              <a:srgbClr val="00B0F0"/>
            </a:solidFill>
            <a:prstDash val="dash"/>
          </a:ln>
        </p:spPr>
        <p:txBody>
          <a:bodyPr wrap="square" rtlCol="0">
            <a:spAutoFit/>
          </a:bodyPr>
          <a:lstStyle/>
          <a:p>
            <a:pPr marL="342900" indent="-342900">
              <a:spcBef>
                <a:spcPts val="600"/>
              </a:spcBef>
              <a:spcAft>
                <a:spcPts val="600"/>
              </a:spcAft>
              <a:buFont typeface="Wingdings" panose="05000000000000000000" pitchFamily="2" charset="2"/>
              <a:buChar char="u"/>
            </a:pPr>
            <a:r>
              <a:rPr lang="zh-CN" altLang="en-US" sz="1900" b="1" dirty="0">
                <a:latin typeface="+mn-ea"/>
              </a:rPr>
              <a:t>目的和意义</a:t>
            </a:r>
            <a:endParaRPr lang="en-US" altLang="zh-CN" sz="1900" b="1" dirty="0">
              <a:latin typeface="+mn-ea"/>
            </a:endParaRPr>
          </a:p>
          <a:p>
            <a:pPr marL="285750" lvl="0" indent="-285750">
              <a:buFont typeface="Arial" panose="020B0604020202020204" pitchFamily="34" charset="0"/>
              <a:buChar char="•"/>
            </a:pPr>
            <a:r>
              <a:rPr lang="zh-CN" altLang="en-US" sz="1400" b="1" dirty="0">
                <a:solidFill>
                  <a:srgbClr val="C00000"/>
                </a:solidFill>
              </a:rPr>
              <a:t>必要性：</a:t>
            </a:r>
            <a:r>
              <a:rPr lang="zh-CN" altLang="en-US" sz="1400" dirty="0">
                <a:solidFill>
                  <a:srgbClr val="4472C4">
                    <a:lumMod val="50000"/>
                  </a:srgbClr>
                </a:solidFill>
              </a:rPr>
              <a:t>由于无线信道的散射和共享性质，提高无线通信的保密性是一个关键问题。基于合作的物理层安全性已成为提高单天线通信系统保密性的一个有希望的解决方案；</a:t>
            </a:r>
            <a:endParaRPr lang="zh-CN" altLang="en-US" sz="1400" dirty="0">
              <a:solidFill>
                <a:srgbClr val="4472C4">
                  <a:lumMod val="50000"/>
                </a:srgbClr>
              </a:solidFill>
            </a:endParaRPr>
          </a:p>
          <a:p>
            <a:pPr marL="285750" lvl="0" indent="-285750">
              <a:buFont typeface="Arial" panose="020B0604020202020204" pitchFamily="34" charset="0"/>
              <a:buChar char="•"/>
            </a:pP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挑战：</a:t>
            </a:r>
            <a:r>
              <a:rPr lang="zh-CN" altLang="en-US" sz="1400" dirty="0">
                <a:solidFill>
                  <a:srgbClr val="4472C4">
                    <a:lumMod val="50000"/>
                  </a:srgbClr>
                </a:solidFill>
              </a:rPr>
              <a:t>一是静态干扰机在远离窃听者时没有帮助，甚至在接近目的地时会降低保密率；二是通常需要jammereavesdropper链路的完美瞬时信道状态信息（CSI）来执行有效的干扰；</a:t>
            </a:r>
            <a:endParaRPr lang="zh-CN" altLang="en-US" sz="1400" dirty="0">
              <a:solidFill>
                <a:srgbClr val="4472C4">
                  <a:lumMod val="50000"/>
                </a:srgbClr>
              </a:solidFill>
            </a:endParaRPr>
          </a:p>
          <a:p>
            <a:pPr marL="285750" indent="-285750">
              <a:buFont typeface="Arial" panose="020B0604020202020204" pitchFamily="34" charset="0"/>
              <a:buChar char="•"/>
            </a:pPr>
            <a:endParaRPr lang="en-US" altLang="zh-CN" sz="1400" dirty="0">
              <a:solidFill>
                <a:srgbClr val="4472C4">
                  <a:lumMod val="50000"/>
                </a:srgbClr>
              </a:solidFill>
            </a:endParaRPr>
          </a:p>
          <a:p>
            <a:pPr marL="285750" indent="-285750">
              <a:buFont typeface="Arial" panose="020B0604020202020204" pitchFamily="34" charset="0"/>
              <a:buChar char="•"/>
            </a:pPr>
            <a:r>
              <a:rPr lang="zh-CN" altLang="en-US" sz="1400" b="1" dirty="0">
                <a:solidFill>
                  <a:srgbClr val="C00000"/>
                </a:solidFill>
              </a:rPr>
              <a:t>解决办法</a:t>
            </a:r>
            <a:r>
              <a:rPr lang="zh-CN" altLang="en-US" sz="1400" dirty="0">
                <a:solidFill>
                  <a:schemeClr val="accent5">
                    <a:lumMod val="50000"/>
                  </a:schemeClr>
                </a:solidFill>
              </a:rPr>
              <a:t>：提出了一种支持无人机的移动干扰机，用于提高地面三终端窃听信道的保密率；</a:t>
            </a:r>
            <a:endParaRPr lang="zh-CN" altLang="en-US" sz="1400" b="1" dirty="0">
              <a:solidFill>
                <a:srgbClr val="C00000"/>
              </a:solidFill>
            </a:endParaRPr>
          </a:p>
          <a:p>
            <a:pPr marL="285750" indent="-285750">
              <a:buFont typeface="Arial" panose="020B0604020202020204" pitchFamily="34" charset="0"/>
              <a:buChar char="•"/>
            </a:pPr>
            <a:endParaRPr lang="en-US" altLang="zh-CN" sz="1400" dirty="0">
              <a:solidFill>
                <a:schemeClr val="accent5">
                  <a:lumMod val="50000"/>
                </a:schemeClr>
              </a:solidFill>
            </a:endParaRPr>
          </a:p>
          <a:p>
            <a:pPr marL="285750" indent="-285750">
              <a:buFont typeface="Arial" panose="020B0604020202020204" pitchFamily="34" charset="0"/>
              <a:buChar char="•"/>
            </a:pPr>
            <a:r>
              <a:rPr lang="zh-CN" altLang="en-US" sz="1400" b="1" dirty="0">
                <a:solidFill>
                  <a:srgbClr val="C00000"/>
                </a:solidFill>
              </a:rPr>
              <a:t>优势：首先</a:t>
            </a:r>
            <a:r>
              <a:rPr lang="zh-CN" altLang="en-US" sz="1400" dirty="0">
                <a:solidFill>
                  <a:schemeClr val="accent5">
                    <a:lumMod val="50000"/>
                  </a:schemeClr>
                </a:solidFill>
              </a:rPr>
              <a:t>无人机和窃听者之间的信道功率增益很容易获得，因为它只取决于他们之间的距离；其次信道受地面衰落和阴影的影响明显较小，从而使干扰更加有效</a:t>
            </a:r>
            <a:r>
              <a:rPr lang="en-US" altLang="zh-CN" sz="1400" dirty="0">
                <a:solidFill>
                  <a:schemeClr val="accent5">
                    <a:lumMod val="50000"/>
                  </a:schemeClr>
                </a:solidFill>
              </a:rPr>
              <a:t>;</a:t>
            </a:r>
            <a:endParaRPr lang="en-US" altLang="zh-CN" sz="1400" dirty="0">
              <a:solidFill>
                <a:schemeClr val="accent5">
                  <a:lumMod val="50000"/>
                </a:schemeClr>
              </a:solidFill>
            </a:endParaRPr>
          </a:p>
        </p:txBody>
      </p:sp>
      <p:sp>
        <p:nvSpPr>
          <p:cNvPr id="13" name="Rectangle 4"/>
          <p:cNvSpPr>
            <a:spLocks noChangeArrowheads="1"/>
          </p:cNvSpPr>
          <p:nvPr/>
        </p:nvSpPr>
        <p:spPr bwMode="auto">
          <a:xfrm>
            <a:off x="3639605" y="462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8"/>
          <p:cNvSpPr>
            <a:spLocks noChangeArrowheads="1"/>
          </p:cNvSpPr>
          <p:nvPr/>
        </p:nvSpPr>
        <p:spPr bwMode="auto">
          <a:xfrm>
            <a:off x="3639605" y="49564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0"/>
          <p:cNvSpPr>
            <a:spLocks noChangeArrowheads="1"/>
          </p:cNvSpPr>
          <p:nvPr/>
        </p:nvSpPr>
        <p:spPr bwMode="auto">
          <a:xfrm>
            <a:off x="4474028" y="4749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4"/>
          <p:cNvSpPr>
            <a:spLocks noChangeArrowheads="1"/>
          </p:cNvSpPr>
          <p:nvPr/>
        </p:nvSpPr>
        <p:spPr bwMode="auto">
          <a:xfrm>
            <a:off x="3639605" y="5411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5" name="文本框 24"/>
          <p:cNvSpPr txBox="1"/>
          <p:nvPr/>
        </p:nvSpPr>
        <p:spPr>
          <a:xfrm>
            <a:off x="8613049" y="1751139"/>
            <a:ext cx="3469515" cy="5107940"/>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1900" b="1" dirty="0"/>
              <a:t>优化问题</a:t>
            </a:r>
            <a:endParaRPr lang="en-US" altLang="zh-CN" sz="1900" b="1" dirty="0"/>
          </a:p>
          <a:p>
            <a:pPr indent="0">
              <a:spcAft>
                <a:spcPts val="600"/>
              </a:spcAft>
              <a:buFont typeface="Wingdings" panose="05000000000000000000" pitchFamily="2" charset="2"/>
              <a:buNone/>
            </a:pPr>
            <a:endParaRPr lang="en-US" altLang="zh-CN" sz="2000" b="1" dirty="0"/>
          </a:p>
          <a:p>
            <a:pPr indent="0">
              <a:spcAft>
                <a:spcPts val="600"/>
              </a:spcAft>
              <a:buFont typeface="Wingdings" panose="05000000000000000000" pitchFamily="2" charset="2"/>
              <a:buNone/>
            </a:pPr>
            <a:endParaRPr lang="en-US" altLang="zh-CN" sz="2000" b="1"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p:txBody>
      </p:sp>
      <p:sp>
        <p:nvSpPr>
          <p:cNvPr id="27" name="Rectangle 22"/>
          <p:cNvSpPr>
            <a:spLocks noChangeArrowheads="1"/>
          </p:cNvSpPr>
          <p:nvPr/>
        </p:nvSpPr>
        <p:spPr bwMode="auto">
          <a:xfrm>
            <a:off x="8599714" y="23623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4639140" y="1329312"/>
            <a:ext cx="3827145" cy="368300"/>
          </a:xfrm>
          <a:prstGeom prst="rect">
            <a:avLst/>
          </a:prstGeom>
        </p:spPr>
        <p:txBody>
          <a:bodyPr wrap="none">
            <a:spAutoFit/>
          </a:bodyPr>
          <a:lstStyle/>
          <a:p>
            <a:pPr algn="l"/>
            <a:r>
              <a:rPr lang="zh-CN" altLang="en-US" b="1" dirty="0">
                <a:solidFill>
                  <a:srgbClr val="FF0000"/>
                </a:solidFill>
                <a:latin typeface="Times New Roman" panose="02020603050405020304" pitchFamily="18" charset="0"/>
                <a:cs typeface="Times New Roman" panose="02020603050405020304" pitchFamily="18" charset="0"/>
              </a:rPr>
              <a:t>An Li</a:t>
            </a:r>
            <a:r>
              <a:rPr lang="zh-CN" altLang="en-US" b="1" dirty="0">
                <a:latin typeface="Times New Roman" panose="02020603050405020304" pitchFamily="18" charset="0"/>
                <a:cs typeface="Times New Roman" panose="02020603050405020304" pitchFamily="18" charset="0"/>
              </a:rPr>
              <a:t>, Qingqing Wu , Member ,  Rui </a:t>
            </a:r>
            <a:endParaRPr lang="zh-CN" altLang="en-US" b="1"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1"/>
          <a:stretch>
            <a:fillRect/>
          </a:stretch>
        </p:blipFill>
        <p:spPr>
          <a:xfrm>
            <a:off x="4707255" y="2237740"/>
            <a:ext cx="2630805" cy="1932940"/>
          </a:xfrm>
          <a:prstGeom prst="rect">
            <a:avLst/>
          </a:prstGeom>
        </p:spPr>
      </p:pic>
      <p:graphicFrame>
        <p:nvGraphicFramePr>
          <p:cNvPr id="26" name="对象 25"/>
          <p:cNvGraphicFramePr/>
          <p:nvPr/>
        </p:nvGraphicFramePr>
        <p:xfrm>
          <a:off x="6638290" y="4328160"/>
          <a:ext cx="469900" cy="193040"/>
        </p:xfrm>
        <a:graphic>
          <a:graphicData uri="http://schemas.openxmlformats.org/presentationml/2006/ole">
            <mc:AlternateContent xmlns:mc="http://schemas.openxmlformats.org/markup-compatibility/2006">
              <mc:Choice xmlns:v="urn:schemas-microsoft-com:vml" Requires="v">
                <p:oleObj spid="_x0000_s15385" name="" r:id="rId2" imgW="495300" imgH="228600" progId="Equation.DSMT4">
                  <p:embed/>
                </p:oleObj>
              </mc:Choice>
              <mc:Fallback>
                <p:oleObj name="" r:id="rId2" imgW="495300" imgH="228600" progId="Equation.DSMT4">
                  <p:embed/>
                  <p:pic>
                    <p:nvPicPr>
                      <p:cNvPr id="0" name="图片 27"/>
                      <p:cNvPicPr/>
                      <p:nvPr/>
                    </p:nvPicPr>
                    <p:blipFill>
                      <a:blip r:embed="rId3"/>
                      <a:stretch>
                        <a:fillRect/>
                      </a:stretch>
                    </p:blipFill>
                    <p:spPr>
                      <a:xfrm>
                        <a:off x="6638290" y="4328160"/>
                        <a:ext cx="469900" cy="193040"/>
                      </a:xfrm>
                      <a:prstGeom prst="rect">
                        <a:avLst/>
                      </a:prstGeom>
                    </p:spPr>
                  </p:pic>
                </p:oleObj>
              </mc:Fallback>
            </mc:AlternateContent>
          </a:graphicData>
        </a:graphic>
      </p:graphicFrame>
      <p:graphicFrame>
        <p:nvGraphicFramePr>
          <p:cNvPr id="30" name="对象 29"/>
          <p:cNvGraphicFramePr/>
          <p:nvPr/>
        </p:nvGraphicFramePr>
        <p:xfrm>
          <a:off x="5598795" y="4629150"/>
          <a:ext cx="2580005" cy="443230"/>
        </p:xfrm>
        <a:graphic>
          <a:graphicData uri="http://schemas.openxmlformats.org/presentationml/2006/ole">
            <mc:AlternateContent xmlns:mc="http://schemas.openxmlformats.org/markup-compatibility/2006">
              <mc:Choice xmlns:v="urn:schemas-microsoft-com:vml" Requires="v">
                <p:oleObj spid="_x0000_s15386" name="" r:id="rId4" imgW="2602865" imgH="469900" progId="Equation.DSMT4">
                  <p:embed/>
                </p:oleObj>
              </mc:Choice>
              <mc:Fallback>
                <p:oleObj name="" r:id="rId4" imgW="2602865" imgH="469900" progId="Equation.DSMT4">
                  <p:embed/>
                  <p:pic>
                    <p:nvPicPr>
                      <p:cNvPr id="0" name="图片 30"/>
                      <p:cNvPicPr/>
                      <p:nvPr/>
                    </p:nvPicPr>
                    <p:blipFill>
                      <a:blip r:embed="rId5"/>
                      <a:stretch>
                        <a:fillRect/>
                      </a:stretch>
                    </p:blipFill>
                    <p:spPr>
                      <a:xfrm>
                        <a:off x="5598795" y="4629150"/>
                        <a:ext cx="2580005" cy="443230"/>
                      </a:xfrm>
                      <a:prstGeom prst="rect">
                        <a:avLst/>
                      </a:prstGeom>
                    </p:spPr>
                  </p:pic>
                </p:oleObj>
              </mc:Fallback>
            </mc:AlternateContent>
          </a:graphicData>
        </a:graphic>
      </p:graphicFrame>
      <p:graphicFrame>
        <p:nvGraphicFramePr>
          <p:cNvPr id="34" name="对象 33"/>
          <p:cNvGraphicFramePr/>
          <p:nvPr/>
        </p:nvGraphicFramePr>
        <p:xfrm>
          <a:off x="5957570" y="5072380"/>
          <a:ext cx="2440305" cy="400050"/>
        </p:xfrm>
        <a:graphic>
          <a:graphicData uri="http://schemas.openxmlformats.org/presentationml/2006/ole">
            <mc:AlternateContent xmlns:mc="http://schemas.openxmlformats.org/markup-compatibility/2006">
              <mc:Choice xmlns:v="urn:schemas-microsoft-com:vml" Requires="v">
                <p:oleObj spid="_x0000_s15387" name="" r:id="rId6" imgW="2463165" imgH="431800" progId="Equation.DSMT4">
                  <p:embed/>
                </p:oleObj>
              </mc:Choice>
              <mc:Fallback>
                <p:oleObj name="" r:id="rId6" imgW="2463165" imgH="431800" progId="Equation.DSMT4">
                  <p:embed/>
                  <p:pic>
                    <p:nvPicPr>
                      <p:cNvPr id="0" name="图片 34"/>
                      <p:cNvPicPr/>
                      <p:nvPr/>
                    </p:nvPicPr>
                    <p:blipFill>
                      <a:blip r:embed="rId7"/>
                      <a:stretch>
                        <a:fillRect/>
                      </a:stretch>
                    </p:blipFill>
                    <p:spPr>
                      <a:xfrm>
                        <a:off x="5957570" y="5072380"/>
                        <a:ext cx="2440305" cy="400050"/>
                      </a:xfrm>
                      <a:prstGeom prst="rect">
                        <a:avLst/>
                      </a:prstGeom>
                    </p:spPr>
                  </p:pic>
                </p:oleObj>
              </mc:Fallback>
            </mc:AlternateContent>
          </a:graphicData>
        </a:graphic>
      </p:graphicFrame>
      <p:graphicFrame>
        <p:nvGraphicFramePr>
          <p:cNvPr id="40" name="对象 39"/>
          <p:cNvGraphicFramePr/>
          <p:nvPr/>
        </p:nvGraphicFramePr>
        <p:xfrm>
          <a:off x="5803900" y="5786120"/>
          <a:ext cx="2491105" cy="400050"/>
        </p:xfrm>
        <a:graphic>
          <a:graphicData uri="http://schemas.openxmlformats.org/presentationml/2006/ole">
            <mc:AlternateContent xmlns:mc="http://schemas.openxmlformats.org/markup-compatibility/2006">
              <mc:Choice xmlns:v="urn:schemas-microsoft-com:vml" Requires="v">
                <p:oleObj spid="_x0000_s15388" name="" r:id="rId8" imgW="2514600" imgH="431800" progId="Equation.DSMT4">
                  <p:embed/>
                </p:oleObj>
              </mc:Choice>
              <mc:Fallback>
                <p:oleObj name="" r:id="rId8" imgW="2514600" imgH="431800" progId="Equation.DSMT4">
                  <p:embed/>
                  <p:pic>
                    <p:nvPicPr>
                      <p:cNvPr id="0" name="图片 38"/>
                      <p:cNvPicPr/>
                      <p:nvPr/>
                    </p:nvPicPr>
                    <p:blipFill>
                      <a:blip r:embed="rId9"/>
                      <a:stretch>
                        <a:fillRect/>
                      </a:stretch>
                    </p:blipFill>
                    <p:spPr>
                      <a:xfrm>
                        <a:off x="5803900" y="5786120"/>
                        <a:ext cx="2491105" cy="400050"/>
                      </a:xfrm>
                      <a:prstGeom prst="rect">
                        <a:avLst/>
                      </a:prstGeom>
                    </p:spPr>
                  </p:pic>
                </p:oleObj>
              </mc:Fallback>
            </mc:AlternateContent>
          </a:graphicData>
        </a:graphic>
      </p:graphicFrame>
      <p:graphicFrame>
        <p:nvGraphicFramePr>
          <p:cNvPr id="42" name="对象 41"/>
          <p:cNvGraphicFramePr/>
          <p:nvPr/>
        </p:nvGraphicFramePr>
        <p:xfrm>
          <a:off x="5695315" y="6271260"/>
          <a:ext cx="1563370" cy="400050"/>
        </p:xfrm>
        <a:graphic>
          <a:graphicData uri="http://schemas.openxmlformats.org/presentationml/2006/ole">
            <mc:AlternateContent xmlns:mc="http://schemas.openxmlformats.org/markup-compatibility/2006">
              <mc:Choice xmlns:v="urn:schemas-microsoft-com:vml" Requires="v">
                <p:oleObj spid="_x0000_s15389" name="" r:id="rId10" imgW="1587500" imgH="431800" progId="Equation.DSMT4">
                  <p:embed/>
                </p:oleObj>
              </mc:Choice>
              <mc:Fallback>
                <p:oleObj name="" r:id="rId10" imgW="1587500" imgH="431800" progId="Equation.DSMT4">
                  <p:embed/>
                  <p:pic>
                    <p:nvPicPr>
                      <p:cNvPr id="0" name="图片 42"/>
                      <p:cNvPicPr/>
                      <p:nvPr/>
                    </p:nvPicPr>
                    <p:blipFill>
                      <a:blip r:embed="rId11"/>
                      <a:stretch>
                        <a:fillRect/>
                      </a:stretch>
                    </p:blipFill>
                    <p:spPr>
                      <a:xfrm>
                        <a:off x="5695315" y="6271260"/>
                        <a:ext cx="1563370" cy="400050"/>
                      </a:xfrm>
                      <a:prstGeom prst="rect">
                        <a:avLst/>
                      </a:prstGeom>
                    </p:spPr>
                  </p:pic>
                </p:oleObj>
              </mc:Fallback>
            </mc:AlternateContent>
          </a:graphicData>
        </a:graphic>
      </p:graphicFrame>
      <p:graphicFrame>
        <p:nvGraphicFramePr>
          <p:cNvPr id="46" name="对象 45"/>
          <p:cNvGraphicFramePr/>
          <p:nvPr/>
        </p:nvGraphicFramePr>
        <p:xfrm>
          <a:off x="8773160" y="2233930"/>
          <a:ext cx="3211195" cy="400050"/>
        </p:xfrm>
        <a:graphic>
          <a:graphicData uri="http://schemas.openxmlformats.org/presentationml/2006/ole">
            <mc:AlternateContent xmlns:mc="http://schemas.openxmlformats.org/markup-compatibility/2006">
              <mc:Choice xmlns:v="urn:schemas-microsoft-com:vml" Requires="v">
                <p:oleObj spid="_x0000_s15390" name="" r:id="rId12" imgW="3279775" imgH="621030" progId="Equation.DSMT4">
                  <p:embed/>
                </p:oleObj>
              </mc:Choice>
              <mc:Fallback>
                <p:oleObj name="" r:id="rId12" imgW="3279775" imgH="621030" progId="Equation.DSMT4">
                  <p:embed/>
                  <p:pic>
                    <p:nvPicPr>
                      <p:cNvPr id="0" name="图片 46"/>
                      <p:cNvPicPr/>
                      <p:nvPr/>
                    </p:nvPicPr>
                    <p:blipFill>
                      <a:blip r:embed="rId13"/>
                      <a:stretch>
                        <a:fillRect/>
                      </a:stretch>
                    </p:blipFill>
                    <p:spPr>
                      <a:xfrm>
                        <a:off x="8773160" y="2233930"/>
                        <a:ext cx="3211195" cy="400050"/>
                      </a:xfrm>
                      <a:prstGeom prst="rect">
                        <a:avLst/>
                      </a:prstGeom>
                    </p:spPr>
                  </p:pic>
                </p:oleObj>
              </mc:Fallback>
            </mc:AlternateContent>
          </a:graphicData>
        </a:graphic>
      </p:graphicFrame>
      <p:sp>
        <p:nvSpPr>
          <p:cNvPr id="58" name="文本框 57"/>
          <p:cNvSpPr txBox="1"/>
          <p:nvPr/>
        </p:nvSpPr>
        <p:spPr>
          <a:xfrm>
            <a:off x="8718550" y="4752340"/>
            <a:ext cx="3300730" cy="1583690"/>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2000" b="1" dirty="0"/>
              <a:t>解决方案</a:t>
            </a:r>
            <a:endParaRPr lang="zh-CN" altLang="en-US" sz="2000" b="1" dirty="0"/>
          </a:p>
          <a:p>
            <a:pPr indent="0">
              <a:spcAft>
                <a:spcPts val="600"/>
              </a:spcAft>
              <a:buFont typeface="Wingdings" panose="05000000000000000000" pitchFamily="2" charset="2"/>
              <a:buNone/>
            </a:pPr>
            <a:r>
              <a:rPr lang="en-US" altLang="zh-CN" dirty="0"/>
              <a:t>采用块坐标下降和连续凸优化技术，通过高效的迭代算法交替优化无人机的弹道和发射功率</a:t>
            </a:r>
            <a:r>
              <a:rPr lang="zh-CN" altLang="en-US" dirty="0"/>
              <a:t>。</a:t>
            </a:r>
            <a:endParaRPr lang="zh-CN" altLang="en-US" dirty="0"/>
          </a:p>
        </p:txBody>
      </p:sp>
      <p:graphicFrame>
        <p:nvGraphicFramePr>
          <p:cNvPr id="49" name="对象 48"/>
          <p:cNvGraphicFramePr/>
          <p:nvPr/>
        </p:nvGraphicFramePr>
        <p:xfrm>
          <a:off x="9138920" y="2748280"/>
          <a:ext cx="2645410" cy="238760"/>
        </p:xfrm>
        <a:graphic>
          <a:graphicData uri="http://schemas.openxmlformats.org/presentationml/2006/ole">
            <mc:AlternateContent xmlns:mc="http://schemas.openxmlformats.org/markup-compatibility/2006">
              <mc:Choice xmlns:v="urn:schemas-microsoft-com:vml" Requires="v">
                <p:oleObj spid="_x0000_s15391" name="" r:id="rId14" imgW="2451100" imgH="279400" progId="Equation.DSMT4">
                  <p:embed/>
                </p:oleObj>
              </mc:Choice>
              <mc:Fallback>
                <p:oleObj name="" r:id="rId14" imgW="2451100" imgH="279400" progId="Equation.DSMT4">
                  <p:embed/>
                  <p:pic>
                    <p:nvPicPr>
                      <p:cNvPr id="0" name="图片 49"/>
                      <p:cNvPicPr/>
                      <p:nvPr/>
                    </p:nvPicPr>
                    <p:blipFill>
                      <a:blip r:embed="rId15"/>
                      <a:stretch>
                        <a:fillRect/>
                      </a:stretch>
                    </p:blipFill>
                    <p:spPr>
                      <a:xfrm>
                        <a:off x="9138920" y="2748280"/>
                        <a:ext cx="2645410" cy="238760"/>
                      </a:xfrm>
                      <a:prstGeom prst="rect">
                        <a:avLst/>
                      </a:prstGeom>
                    </p:spPr>
                  </p:pic>
                </p:oleObj>
              </mc:Fallback>
            </mc:AlternateContent>
          </a:graphicData>
        </a:graphic>
      </p:graphicFrame>
      <p:graphicFrame>
        <p:nvGraphicFramePr>
          <p:cNvPr id="51" name="对象 50"/>
          <p:cNvGraphicFramePr/>
          <p:nvPr/>
        </p:nvGraphicFramePr>
        <p:xfrm>
          <a:off x="9439275" y="2980055"/>
          <a:ext cx="2580005" cy="1617345"/>
        </p:xfrm>
        <a:graphic>
          <a:graphicData uri="http://schemas.openxmlformats.org/presentationml/2006/ole">
            <mc:AlternateContent xmlns:mc="http://schemas.openxmlformats.org/markup-compatibility/2006">
              <mc:Choice xmlns:v="urn:schemas-microsoft-com:vml" Requires="v">
                <p:oleObj spid="_x0000_s15392" name="" r:id="rId16" imgW="2602865" imgH="1651000" progId="Equation.DSMT4">
                  <p:embed/>
                </p:oleObj>
              </mc:Choice>
              <mc:Fallback>
                <p:oleObj name="" r:id="rId16" imgW="2602865" imgH="1651000" progId="Equation.DSMT4">
                  <p:embed/>
                  <p:pic>
                    <p:nvPicPr>
                      <p:cNvPr id="0" name="图片 51"/>
                      <p:cNvPicPr/>
                      <p:nvPr/>
                    </p:nvPicPr>
                    <p:blipFill>
                      <a:blip r:embed="rId17"/>
                      <a:stretch>
                        <a:fillRect/>
                      </a:stretch>
                    </p:blipFill>
                    <p:spPr>
                      <a:xfrm>
                        <a:off x="9439275" y="2980055"/>
                        <a:ext cx="2580005" cy="161734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114"/>
          <p:cNvSpPr>
            <a:spLocks noChangeShapeType="1"/>
          </p:cNvSpPr>
          <p:nvPr/>
        </p:nvSpPr>
        <p:spPr bwMode="auto">
          <a:xfrm flipV="1">
            <a:off x="47818" y="1606757"/>
            <a:ext cx="12192000" cy="39746"/>
          </a:xfrm>
          <a:prstGeom prst="line">
            <a:avLst/>
          </a:prstGeom>
          <a:noFill/>
          <a:ln w="28575" cap="flat" cmpd="sng">
            <a:solidFill>
              <a:srgbClr val="3399FF"/>
            </a:solidFill>
            <a:bevel/>
          </a:ln>
          <a:extLst>
            <a:ext uri="{909E8E84-426E-40DD-AFC4-6F175D3DCCD1}">
              <a14:hiddenFill xmlns:a14="http://schemas.microsoft.com/office/drawing/2010/main">
                <a:noFill/>
              </a14:hiddenFill>
            </a:ext>
          </a:extLst>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endParaRPr lang="zh-CN" altLang="en-US" b="1" cap="all">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416560" y="1767205"/>
            <a:ext cx="6210300" cy="4653915"/>
          </a:xfrm>
          <a:prstGeom prst="rect">
            <a:avLst/>
          </a:prstGeom>
          <a:solidFill>
            <a:schemeClr val="bg1">
              <a:lumMod val="85000"/>
            </a:schemeClr>
          </a:solidFill>
          <a:ln>
            <a:solidFill>
              <a:srgbClr val="00B0F0"/>
            </a:solidFill>
            <a:prstDash val="dash"/>
          </a:ln>
        </p:spPr>
        <p:txBody>
          <a:bodyPr wrap="square" rtlCol="0">
            <a:spAutoFit/>
          </a:bodyPr>
          <a:lstStyle/>
          <a:p>
            <a:pPr marL="285750" indent="-285750">
              <a:buFont typeface="Wingdings" panose="05000000000000000000" pitchFamily="2" charset="2"/>
              <a:buChar char="u"/>
            </a:pPr>
            <a:r>
              <a:rPr lang="zh-CN" altLang="en-US" sz="2000" b="1" dirty="0"/>
              <a:t>仿真结果</a:t>
            </a:r>
            <a:endParaRPr lang="en-US" altLang="zh-CN" sz="2000" b="1" dirty="0"/>
          </a:p>
          <a:p>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140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p:txBody>
      </p:sp>
      <p:sp>
        <p:nvSpPr>
          <p:cNvPr id="29" name="文本框 28"/>
          <p:cNvSpPr txBox="1"/>
          <p:nvPr/>
        </p:nvSpPr>
        <p:spPr>
          <a:xfrm>
            <a:off x="6666265" y="2032347"/>
            <a:ext cx="5573232" cy="4677410"/>
          </a:xfrm>
          <a:prstGeom prst="rect">
            <a:avLst/>
          </a:prstGeom>
          <a:noFill/>
          <a:ln>
            <a:solidFill>
              <a:srgbClr val="00B0F0"/>
            </a:solidFill>
            <a:prstDash val="dash"/>
          </a:ln>
        </p:spPr>
        <p:txBody>
          <a:bodyPr wrap="square" rtlCol="0">
            <a:spAutoFit/>
          </a:bodyPr>
          <a:lstStyle/>
          <a:p>
            <a:pPr marL="285750" indent="-285750">
              <a:spcAft>
                <a:spcPts val="600"/>
              </a:spcAft>
              <a:buFont typeface="Wingdings" panose="05000000000000000000" pitchFamily="2" charset="2"/>
              <a:buChar char="u"/>
            </a:pPr>
            <a:r>
              <a:rPr lang="zh-CN" altLang="en-US" sz="2000" b="1" dirty="0"/>
              <a:t>结论</a:t>
            </a:r>
            <a:endParaRPr lang="en-US" altLang="zh-CN" sz="2000" b="1" dirty="0"/>
          </a:p>
          <a:p>
            <a:pPr marL="285750" indent="-285750">
              <a:buFont typeface="Wingdings" panose="05000000000000000000" pitchFamily="2" charset="2"/>
              <a:buChar char="Ø"/>
            </a:pPr>
            <a:endParaRPr lang="en-US" altLang="zh-CN" b="1"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使用了一种支持移动UA V的干扰机来机会主义地干扰窃听者，提高了地面窃听信道的保密率；</a:t>
            </a:r>
            <a:endParaRPr lang="zh-CN" altLang="en-US" dirty="0">
              <a:solidFill>
                <a:schemeClr val="accent5">
                  <a:lumMod val="50000"/>
                </a:schemeClr>
              </a:solidFill>
            </a:endParaRPr>
          </a:p>
          <a:p>
            <a:pPr marL="285750" indent="-285750">
              <a:buFont typeface="Wingdings" panose="05000000000000000000" pitchFamily="2" charset="2"/>
              <a:buChar char="Ø"/>
            </a:pPr>
            <a:endParaRPr lang="en-US" altLang="zh-CN"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提出了一种有效的迭代算法，以在给定的有限时间内，在平均和峰值发射功率约束以及无人机的机动性约束下，最大化可实现的平均保密率；</a:t>
            </a:r>
            <a:endParaRPr lang="zh-CN" altLang="en-US" dirty="0">
              <a:solidFill>
                <a:schemeClr val="accent5">
                  <a:lumMod val="50000"/>
                </a:schemeClr>
              </a:solidFill>
            </a:endParaRPr>
          </a:p>
          <a:p>
            <a:endParaRPr lang="en-US" altLang="zh-CN"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数值结果表明，利用源/无人机发射功率联合优化无人机的弹道可以显著提高地面窃听信道的物理层安全性能；</a:t>
            </a:r>
            <a:endParaRPr lang="zh-CN" altLang="en-US" dirty="0">
              <a:solidFill>
                <a:schemeClr val="accent5">
                  <a:lumMod val="50000"/>
                </a:schemeClr>
              </a:solidFill>
            </a:endParaRPr>
          </a:p>
          <a:p>
            <a:pPr marL="285750" indent="-285750">
              <a:buFont typeface="Wingdings" panose="05000000000000000000" pitchFamily="2" charset="2"/>
              <a:buChar char="Ø"/>
            </a:pPr>
            <a:endParaRPr lang="zh-CN" altLang="en-US" dirty="0">
              <a:solidFill>
                <a:schemeClr val="accent5">
                  <a:lumMod val="50000"/>
                </a:schemeClr>
              </a:solidFill>
            </a:endParaRPr>
          </a:p>
          <a:p>
            <a:pPr marL="285750" indent="-285750">
              <a:buFont typeface="Wingdings" panose="05000000000000000000" pitchFamily="2" charset="2"/>
              <a:buChar char="Ø"/>
            </a:pPr>
            <a:r>
              <a:rPr lang="zh-CN" altLang="en-US" dirty="0">
                <a:solidFill>
                  <a:schemeClr val="accent5">
                    <a:lumMod val="50000"/>
                  </a:schemeClr>
                </a:solidFill>
              </a:rPr>
              <a:t>以适用于仅对窃听者的位置有不完全了解的情况（例如，在假定的圆圈内）</a:t>
            </a:r>
            <a:endParaRPr lang="zh-CN" altLang="en-US" dirty="0">
              <a:solidFill>
                <a:schemeClr val="accent5">
                  <a:lumMod val="50000"/>
                </a:schemeClr>
              </a:solidFill>
            </a:endParaRPr>
          </a:p>
          <a:p>
            <a:pPr marL="285750" indent="-285750">
              <a:buFont typeface="Wingdings" panose="05000000000000000000" pitchFamily="2" charset="2"/>
              <a:buChar char="Ø"/>
            </a:pPr>
            <a:endParaRPr lang="en-US" altLang="zh-CN" sz="1050" dirty="0"/>
          </a:p>
          <a:p>
            <a:endParaRPr lang="en-US" altLang="zh-CN" sz="1050" dirty="0"/>
          </a:p>
        </p:txBody>
      </p:sp>
      <p:sp>
        <p:nvSpPr>
          <p:cNvPr id="16" name="文本框 15"/>
          <p:cNvSpPr txBox="1"/>
          <p:nvPr/>
        </p:nvSpPr>
        <p:spPr>
          <a:xfrm>
            <a:off x="293370" y="760095"/>
            <a:ext cx="11810365" cy="460375"/>
          </a:xfrm>
          <a:prstGeom prst="rect">
            <a:avLst/>
          </a:prstGeom>
          <a:solidFill>
            <a:schemeClr val="bg1">
              <a:lumMod val="85000"/>
            </a:schemeClr>
          </a:solidFill>
          <a:ln>
            <a:solidFill>
              <a:srgbClr val="FF0000"/>
            </a:solidFill>
          </a:ln>
        </p:spPr>
        <p:txBody>
          <a:bodyPr wrap="square" rtlCol="0">
            <a:spAutoFit/>
          </a:bodyPr>
          <a:lstStyle/>
          <a:p>
            <a:pPr algn="l"/>
            <a:r>
              <a:rPr lang="zh-CN" altLang="en-US" sz="2400" b="1" dirty="0">
                <a:solidFill>
                  <a:srgbClr val="254E8B"/>
                </a:solidFill>
                <a:latin typeface="Times New Roman" panose="02020603050405020304" pitchFamily="18" charset="0"/>
                <a:cs typeface="Times New Roman" panose="02020603050405020304" pitchFamily="18" charset="0"/>
              </a:rPr>
              <a:t>UAV-Enabled Cooperative Jamming for Improving</a:t>
            </a:r>
            <a:r>
              <a:rPr lang="en-US" altLang="zh-CN" sz="2400" b="1" dirty="0">
                <a:solidFill>
                  <a:srgbClr val="254E8B"/>
                </a:solidFill>
                <a:latin typeface="Times New Roman" panose="02020603050405020304" pitchFamily="18" charset="0"/>
                <a:cs typeface="Times New Roman" panose="02020603050405020304" pitchFamily="18" charset="0"/>
              </a:rPr>
              <a:t> </a:t>
            </a:r>
            <a:r>
              <a:rPr lang="zh-CN" altLang="en-US" sz="2400" b="1" dirty="0">
                <a:solidFill>
                  <a:srgbClr val="254E8B"/>
                </a:solidFill>
                <a:latin typeface="Times New Roman" panose="02020603050405020304" pitchFamily="18" charset="0"/>
                <a:cs typeface="Times New Roman" panose="02020603050405020304" pitchFamily="18" charset="0"/>
              </a:rPr>
              <a:t>Secrecy of Ground Wiretap Channel</a:t>
            </a:r>
            <a:endParaRPr lang="zh-CN" altLang="en-US" sz="2400" b="1" dirty="0">
              <a:solidFill>
                <a:srgbClr val="254E8B"/>
              </a:solidFill>
              <a:latin typeface="Times New Roman" panose="02020603050405020304" pitchFamily="18" charset="0"/>
              <a:cs typeface="Times New Roman" panose="02020603050405020304" pitchFamily="18" charset="0"/>
            </a:endParaRPr>
          </a:p>
        </p:txBody>
      </p:sp>
      <p:sp>
        <p:nvSpPr>
          <p:cNvPr id="19" name="矩形 18"/>
          <p:cNvSpPr/>
          <p:nvPr/>
        </p:nvSpPr>
        <p:spPr>
          <a:xfrm>
            <a:off x="4639140" y="1234062"/>
            <a:ext cx="3827145" cy="368300"/>
          </a:xfrm>
          <a:prstGeom prst="rect">
            <a:avLst/>
          </a:prstGeom>
        </p:spPr>
        <p:txBody>
          <a:bodyPr wrap="none">
            <a:spAutoFit/>
          </a:bodyPr>
          <a:lstStyle/>
          <a:p>
            <a:pPr algn="l"/>
            <a:r>
              <a:rPr lang="zh-CN" altLang="en-US" b="1" dirty="0">
                <a:solidFill>
                  <a:srgbClr val="FF0000"/>
                </a:solidFill>
                <a:latin typeface="Times New Roman" panose="02020603050405020304" pitchFamily="18" charset="0"/>
                <a:cs typeface="Times New Roman" panose="02020603050405020304" pitchFamily="18" charset="0"/>
              </a:rPr>
              <a:t>An Li</a:t>
            </a:r>
            <a:r>
              <a:rPr lang="zh-CN" altLang="en-US" b="1" dirty="0">
                <a:latin typeface="Times New Roman" panose="02020603050405020304" pitchFamily="18" charset="0"/>
                <a:cs typeface="Times New Roman" panose="02020603050405020304" pitchFamily="18" charset="0"/>
              </a:rPr>
              <a:t>, Qingqing Wu , Member ,  Rui </a:t>
            </a:r>
            <a:endParaRPr lang="zh-CN" altLang="en-US"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935990" y="4789918"/>
            <a:ext cx="1980565" cy="253365"/>
          </a:xfrm>
          <a:prstGeom prst="rect">
            <a:avLst/>
          </a:prstGeom>
          <a:noFill/>
        </p:spPr>
        <p:txBody>
          <a:bodyPr wrap="square" rtlCol="0">
            <a:spAutoFit/>
          </a:bodyPr>
          <a:lstStyle/>
          <a:p>
            <a:pPr algn="ctr"/>
            <a:r>
              <a:rPr lang="zh-CN" altLang="zh-CN" sz="1000" dirty="0"/>
              <a:t>图</a:t>
            </a:r>
            <a:r>
              <a:rPr lang="en-US" altLang="zh-CN" sz="1000" dirty="0"/>
              <a:t>1无人机的飞行轨迹</a:t>
            </a:r>
            <a:endParaRPr lang="en-US" altLang="zh-CN" sz="1000" dirty="0"/>
          </a:p>
        </p:txBody>
      </p:sp>
      <p:pic>
        <p:nvPicPr>
          <p:cNvPr id="20" name="图片 19"/>
          <p:cNvPicPr>
            <a:picLocks noChangeAspect="1"/>
          </p:cNvPicPr>
          <p:nvPr/>
        </p:nvPicPr>
        <p:blipFill>
          <a:blip r:embed="rId1"/>
          <a:stretch>
            <a:fillRect/>
          </a:stretch>
        </p:blipFill>
        <p:spPr>
          <a:xfrm>
            <a:off x="416560" y="2816860"/>
            <a:ext cx="3019425" cy="1950720"/>
          </a:xfrm>
          <a:prstGeom prst="rect">
            <a:avLst/>
          </a:prstGeom>
        </p:spPr>
      </p:pic>
      <p:pic>
        <p:nvPicPr>
          <p:cNvPr id="25" name="图片 24"/>
          <p:cNvPicPr>
            <a:picLocks noChangeAspect="1"/>
          </p:cNvPicPr>
          <p:nvPr/>
        </p:nvPicPr>
        <p:blipFill>
          <a:blip r:embed="rId2"/>
          <a:stretch>
            <a:fillRect/>
          </a:stretch>
        </p:blipFill>
        <p:spPr>
          <a:xfrm>
            <a:off x="3499485" y="2816860"/>
            <a:ext cx="3019425" cy="1981200"/>
          </a:xfrm>
          <a:prstGeom prst="rect">
            <a:avLst/>
          </a:prstGeom>
        </p:spPr>
      </p:pic>
      <p:sp>
        <p:nvSpPr>
          <p:cNvPr id="28" name="文本框 27"/>
          <p:cNvSpPr txBox="1"/>
          <p:nvPr/>
        </p:nvSpPr>
        <p:spPr>
          <a:xfrm>
            <a:off x="3904116" y="4798173"/>
            <a:ext cx="1980844" cy="245110"/>
          </a:xfrm>
          <a:prstGeom prst="rect">
            <a:avLst/>
          </a:prstGeom>
          <a:noFill/>
        </p:spPr>
        <p:txBody>
          <a:bodyPr wrap="square" rtlCol="0">
            <a:spAutoFit/>
          </a:bodyPr>
          <a:lstStyle/>
          <a:p>
            <a:pPr algn="ctr"/>
            <a:r>
              <a:rPr lang="zh-CN" altLang="zh-CN" sz="1000" dirty="0"/>
              <a:t>图</a:t>
            </a:r>
            <a:r>
              <a:rPr lang="en-US" altLang="zh-CN" sz="1000" dirty="0"/>
              <a:t>2</a:t>
            </a:r>
            <a:r>
              <a:rPr lang="zh-CN" altLang="en-US" sz="1000" dirty="0"/>
              <a:t>可实现的保密率</a:t>
            </a:r>
            <a:endParaRPr lang="zh-CN" altLang="en-US" sz="1000" dirty="0"/>
          </a:p>
        </p:txBody>
      </p:sp>
      <p:sp>
        <p:nvSpPr>
          <p:cNvPr id="3" name="Title 1"/>
          <p:cNvSpPr txBox="1"/>
          <p:nvPr/>
        </p:nvSpPr>
        <p:spPr>
          <a:xfrm>
            <a:off x="450850" y="168275"/>
            <a:ext cx="6461125" cy="6781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u"/>
            </a:pPr>
            <a:r>
              <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rPr>
              <a:t>代表作二：通信物理层安全</a:t>
            </a:r>
            <a:endParaRPr lang="zh-CN" altLang="en-US" sz="3200" b="1" cap="all" dirty="0">
              <a:ln w="0"/>
              <a:solidFill>
                <a:srgbClr val="254E8B"/>
              </a:solidFill>
              <a:effectLst>
                <a:reflection blurRad="12700" stA="50000" endPos="50000" dist="5000" dir="5400000" sy="-100000" rotWithShape="0"/>
              </a:effectLst>
              <a:latin typeface="华文中宋" panose="02010600040101010101" pitchFamily="2" charset="-122"/>
              <a:ea typeface="华文中宋" panose="02010600040101010101" pitchFamily="2" charset="-122"/>
              <a:cs typeface="+mn-cs"/>
              <a:sym typeface="Arial Black" panose="020B0A040201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4782.048818897638,&quot;width&quot;:3970.9968503937007}"/>
</p:tagLst>
</file>

<file path=ppt/tags/tag64.xml><?xml version="1.0" encoding="utf-8"?>
<p:tagLst xmlns:p="http://schemas.openxmlformats.org/presentationml/2006/main">
  <p:tag name="KSO_WM_UNIT_PLACING_PICTURE_USER_VIEWPORT" val="{&quot;height&quot;:6380,&quot;width&quot;:8839}"/>
</p:tagLst>
</file>

<file path=ppt/tags/tag65.xml><?xml version="1.0" encoding="utf-8"?>
<p:tagLst xmlns:p="http://schemas.openxmlformats.org/presentationml/2006/main">
  <p:tag name="KSO_WM_UNIT_PLACING_PICTURE_USER_VIEWPORT" val="{&quot;height&quot;:7141,&quot;width&quot;:5702}"/>
</p:tagLst>
</file>

<file path=ppt/tags/tag66.xml><?xml version="1.0" encoding="utf-8"?>
<p:tagLst xmlns:p="http://schemas.openxmlformats.org/presentationml/2006/main">
  <p:tag name="KSO_WM_UNIT_PLACING_PICTURE_USER_VIEWPORT" val="{&quot;height&quot;:6380,&quot;width&quot;:8839}"/>
</p:tagLst>
</file>

<file path=ppt/tags/tag67.xml><?xml version="1.0" encoding="utf-8"?>
<p:tagLst xmlns:p="http://schemas.openxmlformats.org/presentationml/2006/main">
  <p:tag name="COMMONDATA" val="eyJoZGlkIjoiMzQxZmFkZTgxNzE4NTRmODk3Y2VmNzNkZDExNzRiZDIifQ=="/>
  <p:tag name="KSO_WPP_MARK_KEY" val="a984164e-520e-4ca5-bdc5-b317f6cd733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3967</Words>
  <Application>WPS 演示</Application>
  <PresentationFormat>宽屏</PresentationFormat>
  <Paragraphs>542</Paragraphs>
  <Slides>15</Slides>
  <Notes>11</Notes>
  <HiddenSlides>0</HiddenSlides>
  <MMClips>0</MMClips>
  <ScaleCrop>false</ScaleCrop>
  <HeadingPairs>
    <vt:vector size="8" baseType="variant">
      <vt:variant>
        <vt:lpstr>已用的字体</vt:lpstr>
      </vt:variant>
      <vt:variant>
        <vt:i4>24</vt:i4>
      </vt:variant>
      <vt:variant>
        <vt:lpstr>主题</vt:lpstr>
      </vt:variant>
      <vt:variant>
        <vt:i4>3</vt:i4>
      </vt:variant>
      <vt:variant>
        <vt:lpstr>嵌入 OLE 服务器</vt:lpstr>
      </vt:variant>
      <vt:variant>
        <vt:i4>30</vt:i4>
      </vt:variant>
      <vt:variant>
        <vt:lpstr>幻灯片标题</vt:lpstr>
      </vt:variant>
      <vt:variant>
        <vt:i4>15</vt:i4>
      </vt:variant>
    </vt:vector>
  </HeadingPairs>
  <TitlesOfParts>
    <vt:vector size="72" baseType="lpstr">
      <vt:lpstr>Arial</vt:lpstr>
      <vt:lpstr>宋体</vt:lpstr>
      <vt:lpstr>Wingdings</vt:lpstr>
      <vt:lpstr>Wingdings</vt:lpstr>
      <vt:lpstr>微软雅黑</vt:lpstr>
      <vt:lpstr>Lato Light</vt:lpstr>
      <vt:lpstr>Segoe Print</vt:lpstr>
      <vt:lpstr>黑体</vt:lpstr>
      <vt:lpstr>Arial Black</vt:lpstr>
      <vt:lpstr>Poppins Light</vt:lpstr>
      <vt:lpstr>Times New Roman</vt:lpstr>
      <vt:lpstr>华文中宋</vt:lpstr>
      <vt:lpstr>楷体</vt:lpstr>
      <vt:lpstr>Cambria Math</vt:lpstr>
      <vt:lpstr>MS Mincho</vt:lpstr>
      <vt:lpstr>方正大黑简体</vt:lpstr>
      <vt:lpstr>Arial Unicode MS</vt:lpstr>
      <vt:lpstr>Calibri Light</vt:lpstr>
      <vt:lpstr>Calibri</vt:lpstr>
      <vt:lpstr>等线 Light</vt:lpstr>
      <vt:lpstr>等线</vt:lpstr>
      <vt:lpstr>汉仪中宋S</vt:lpstr>
      <vt:lpstr>华文仿宋</vt:lpstr>
      <vt:lpstr>隶书</vt:lpstr>
      <vt:lpstr>Office 主题​​</vt:lpstr>
      <vt:lpstr>Office 主题</vt:lpstr>
      <vt:lpstr>www.33ppt.com​​</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露水</cp:lastModifiedBy>
  <cp:revision>179</cp:revision>
  <dcterms:created xsi:type="dcterms:W3CDTF">2019-06-19T02:08:00Z</dcterms:created>
  <dcterms:modified xsi:type="dcterms:W3CDTF">2022-07-09T11:15:05Z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3B4BAA74DF2941C291DDEFF6B5F5E962</vt:lpwstr>
  </property>
</Properties>
</file>